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58000" cy="9144000"/>
  <p:embeddedFontLst>
    <p:embeddedFont>
      <p:font typeface="Cabin"/>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Cabin-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Cabin-italic.fntdata"/><Relationship Id="rId14" Type="http://schemas.openxmlformats.org/officeDocument/2006/relationships/slide" Target="slides/slide9.xml"/><Relationship Id="rId36" Type="http://schemas.openxmlformats.org/officeDocument/2006/relationships/font" Target="fonts/Cabin-bold.fntdata"/><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font" Target="fonts/Cabin-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1pPr>
            <a:lvl2pPr indent="-298450" lvl="1" marL="9144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indent="-298450" lvl="2" marL="13716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298450" lvl="3" marL="18288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4d03480d30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g4d03480d30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49" name="Google Shape;14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4d03480d30_0_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55" name="Google Shape;155;g4d03480d30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61" name="Google Shape;16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67" name="Google Shape;16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72" name="Google Shape;17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p1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80" name="Google Shape;18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87" name="Google Shape;18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Google Shape;192;p1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93" name="Google Shape;19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87" name="Google Shape;8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99" name="Google Shape;19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205" name="Google Shape;20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212" name="Google Shape;21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221" name="Google Shape;221;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p2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229" name="Google Shape;229;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p2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235" name="Google Shape;23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p2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260" name="Google Shape;260;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4d03480d30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06" name="Google Shape;106;g4d03480d30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p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12" name="Google Shape;11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18" name="Google Shape;1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p:txBody>
      </p:sp>
      <p:sp>
        <p:nvSpPr>
          <p:cNvPr id="133" name="Google Shape;13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143000" y="1122363"/>
            <a:ext cx="6858000" cy="2387600"/>
          </a:xfrm>
          <a:prstGeom prst="rect">
            <a:avLst/>
          </a:prstGeom>
          <a:noFill/>
          <a:ln>
            <a:noFill/>
          </a:ln>
        </p:spPr>
        <p:txBody>
          <a:bodyPr anchorCtr="0" anchor="b" bIns="91425" lIns="91425" spcFirstLastPara="1" rIns="91425" wrap="square" tIns="91425"/>
          <a:lstStyle>
            <a:lvl1pPr lvl="0" marR="0" algn="ctr">
              <a:lnSpc>
                <a:spcPct val="90000"/>
              </a:lnSpc>
              <a:spcBef>
                <a:spcPts val="0"/>
              </a:spcBef>
              <a:spcAft>
                <a:spcPts val="0"/>
              </a:spcAft>
              <a:buClr>
                <a:schemeClr val="dk1"/>
              </a:buClr>
              <a:buSzPts val="4500"/>
              <a:buFont typeface="Calibri"/>
              <a:buNone/>
              <a:defRPr b="0" i="0" sz="45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13" name="Google Shape;13;p2"/>
          <p:cNvSpPr txBox="1"/>
          <p:nvPr>
            <p:ph idx="1" type="subTitle"/>
          </p:nvPr>
        </p:nvSpPr>
        <p:spPr>
          <a:xfrm>
            <a:off x="1143000" y="3602038"/>
            <a:ext cx="6858000" cy="1655762"/>
          </a:xfrm>
          <a:prstGeom prst="rect">
            <a:avLst/>
          </a:prstGeom>
          <a:noFill/>
          <a:ln>
            <a:noFill/>
          </a:ln>
        </p:spPr>
        <p:txBody>
          <a:bodyPr anchorCtr="0" anchor="t" bIns="91425" lIns="91425" spcFirstLastPara="1" rIns="91425" wrap="square" tIns="91425"/>
          <a:lstStyle>
            <a:lvl1pPr lvl="0" marR="0" algn="ctr">
              <a:lnSpc>
                <a:spcPct val="90000"/>
              </a:lnSpc>
              <a:spcBef>
                <a:spcPts val="75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1pPr>
            <a:lvl2pPr lvl="1" marR="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algn="ctr">
              <a:lnSpc>
                <a:spcPct val="90000"/>
              </a:lnSpc>
              <a:spcBef>
                <a:spcPts val="375"/>
              </a:spcBef>
              <a:spcAft>
                <a:spcPts val="0"/>
              </a:spcAft>
              <a:buClr>
                <a:schemeClr val="dk1"/>
              </a:buClr>
              <a:buSzPts val="1157"/>
              <a:buFont typeface="Arial"/>
              <a:buNone/>
              <a:defRPr b="0" i="0" sz="1200" u="none" cap="none" strike="noStrike">
                <a:solidFill>
                  <a:schemeClr val="dk1"/>
                </a:solidFill>
                <a:latin typeface="Calibri"/>
                <a:ea typeface="Calibri"/>
                <a:cs typeface="Calibri"/>
                <a:sym typeface="Calibri"/>
              </a:defRPr>
            </a:lvl4pPr>
            <a:lvl5pPr lvl="4" marR="0" algn="ctr">
              <a:lnSpc>
                <a:spcPct val="90000"/>
              </a:lnSpc>
              <a:spcBef>
                <a:spcPts val="375"/>
              </a:spcBef>
              <a:spcAft>
                <a:spcPts val="0"/>
              </a:spcAft>
              <a:buClr>
                <a:schemeClr val="dk1"/>
              </a:buClr>
              <a:buSzPts val="1157"/>
              <a:buFont typeface="Arial"/>
              <a:buNone/>
              <a:defRPr b="0" i="0" sz="1200" u="none" cap="none" strike="noStrike">
                <a:solidFill>
                  <a:schemeClr val="dk1"/>
                </a:solidFill>
                <a:latin typeface="Calibri"/>
                <a:ea typeface="Calibri"/>
                <a:cs typeface="Calibri"/>
                <a:sym typeface="Calibri"/>
              </a:defRPr>
            </a:lvl5pPr>
            <a:lvl6pPr lvl="5" marR="0" algn="ctr">
              <a:lnSpc>
                <a:spcPct val="90000"/>
              </a:lnSpc>
              <a:spcBef>
                <a:spcPts val="375"/>
              </a:spcBef>
              <a:spcAft>
                <a:spcPts val="0"/>
              </a:spcAft>
              <a:buClr>
                <a:schemeClr val="dk1"/>
              </a:buClr>
              <a:buSzPts val="1157"/>
              <a:buFont typeface="Arial"/>
              <a:buNone/>
              <a:defRPr b="0" i="0" sz="1200" u="none" cap="none" strike="noStrike">
                <a:solidFill>
                  <a:schemeClr val="dk1"/>
                </a:solidFill>
                <a:latin typeface="Calibri"/>
                <a:ea typeface="Calibri"/>
                <a:cs typeface="Calibri"/>
                <a:sym typeface="Calibri"/>
              </a:defRPr>
            </a:lvl6pPr>
            <a:lvl7pPr lvl="6" marR="0" algn="ctr">
              <a:lnSpc>
                <a:spcPct val="90000"/>
              </a:lnSpc>
              <a:spcBef>
                <a:spcPts val="375"/>
              </a:spcBef>
              <a:spcAft>
                <a:spcPts val="0"/>
              </a:spcAft>
              <a:buClr>
                <a:schemeClr val="dk1"/>
              </a:buClr>
              <a:buSzPts val="1157"/>
              <a:buFont typeface="Arial"/>
              <a:buNone/>
              <a:defRPr b="0" i="0" sz="1200" u="none" cap="none" strike="noStrike">
                <a:solidFill>
                  <a:schemeClr val="dk1"/>
                </a:solidFill>
                <a:latin typeface="Calibri"/>
                <a:ea typeface="Calibri"/>
                <a:cs typeface="Calibri"/>
                <a:sym typeface="Calibri"/>
              </a:defRPr>
            </a:lvl7pPr>
            <a:lvl8pPr lvl="7" marR="0" algn="ctr">
              <a:lnSpc>
                <a:spcPct val="90000"/>
              </a:lnSpc>
              <a:spcBef>
                <a:spcPts val="375"/>
              </a:spcBef>
              <a:spcAft>
                <a:spcPts val="0"/>
              </a:spcAft>
              <a:buClr>
                <a:schemeClr val="dk1"/>
              </a:buClr>
              <a:buSzPts val="1157"/>
              <a:buFont typeface="Arial"/>
              <a:buNone/>
              <a:defRPr b="0" i="0" sz="1200" u="none" cap="none" strike="noStrike">
                <a:solidFill>
                  <a:schemeClr val="dk1"/>
                </a:solidFill>
                <a:latin typeface="Calibri"/>
                <a:ea typeface="Calibri"/>
                <a:cs typeface="Calibri"/>
                <a:sym typeface="Calibri"/>
              </a:defRPr>
            </a:lvl8pPr>
            <a:lvl9pPr lvl="8" marR="0" algn="ctr">
              <a:lnSpc>
                <a:spcPct val="90000"/>
              </a:lnSpc>
              <a:spcBef>
                <a:spcPts val="375"/>
              </a:spcBef>
              <a:spcAft>
                <a:spcPts val="0"/>
              </a:spcAft>
              <a:buClr>
                <a:schemeClr val="dk1"/>
              </a:buClr>
              <a:buSzPts val="1157"/>
              <a:buFont typeface="Arial"/>
              <a:buNone/>
              <a:defRPr b="0" i="0" sz="1200" u="none" cap="none" strike="noStrike">
                <a:solidFill>
                  <a:schemeClr val="dk1"/>
                </a:solidFill>
                <a:latin typeface="Calibri"/>
                <a:ea typeface="Calibri"/>
                <a:cs typeface="Calibri"/>
                <a:sym typeface="Calibri"/>
              </a:defRPr>
            </a:lvl9pPr>
          </a:lstStyle>
          <a:p/>
        </p:txBody>
      </p:sp>
      <p:sp>
        <p:nvSpPr>
          <p:cNvPr id="14" name="Google Shape;14;p2"/>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15" name="Google Shape;15;p2"/>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16" name="Google Shape;16;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70" name="Google Shape;70;p11"/>
          <p:cNvSpPr txBox="1"/>
          <p:nvPr>
            <p:ph idx="1" type="body"/>
          </p:nvPr>
        </p:nvSpPr>
        <p:spPr>
          <a:xfrm rot="5400000">
            <a:off x="2396331" y="57944"/>
            <a:ext cx="4351338" cy="7886700"/>
          </a:xfrm>
          <a:prstGeom prst="rect">
            <a:avLst/>
          </a:prstGeom>
          <a:noFill/>
          <a:ln>
            <a:noFill/>
          </a:ln>
        </p:spPr>
        <p:txBody>
          <a:bodyPr anchorCtr="0" anchor="t" bIns="91425" lIns="91425" spcFirstLastPara="1" rIns="91425" wrap="square" tIns="91425"/>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71" name="Google Shape;71;p11"/>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72" name="Google Shape;72;p11"/>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73" name="Google Shape;73;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623593" y="2285206"/>
            <a:ext cx="5811838" cy="1971675"/>
          </a:xfrm>
          <a:prstGeom prst="rect">
            <a:avLst/>
          </a:prstGeom>
          <a:noFill/>
          <a:ln>
            <a:noFill/>
          </a:ln>
        </p:spPr>
        <p:txBody>
          <a:bodyPr anchorCtr="0" anchor="ctr" bIns="91425" lIns="91425" spcFirstLastPara="1" rIns="91425" wrap="square" tIns="91425"/>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76" name="Google Shape;76;p12"/>
          <p:cNvSpPr txBox="1"/>
          <p:nvPr>
            <p:ph idx="1" type="body"/>
          </p:nvPr>
        </p:nvSpPr>
        <p:spPr>
          <a:xfrm rot="5400000">
            <a:off x="623093" y="370681"/>
            <a:ext cx="5811838" cy="5800725"/>
          </a:xfrm>
          <a:prstGeom prst="rect">
            <a:avLst/>
          </a:prstGeom>
          <a:noFill/>
          <a:ln>
            <a:noFill/>
          </a:ln>
        </p:spPr>
        <p:txBody>
          <a:bodyPr anchorCtr="0" anchor="t" bIns="91425" lIns="91425" spcFirstLastPara="1" rIns="91425" wrap="square" tIns="91425"/>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77" name="Google Shape;77;p12"/>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78" name="Google Shape;78;p12"/>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79" name="Google Shape;79;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19" name="Google Shape;19;p3"/>
          <p:cNvSpPr txBox="1"/>
          <p:nvPr>
            <p:ph idx="1" type="body"/>
          </p:nvPr>
        </p:nvSpPr>
        <p:spPr>
          <a:xfrm>
            <a:off x="628650" y="1825625"/>
            <a:ext cx="7886700" cy="4351338"/>
          </a:xfrm>
          <a:prstGeom prst="rect">
            <a:avLst/>
          </a:prstGeom>
          <a:noFill/>
          <a:ln>
            <a:noFill/>
          </a:ln>
        </p:spPr>
        <p:txBody>
          <a:bodyPr anchorCtr="0" anchor="t" bIns="91425" lIns="91425" spcFirstLastPara="1" rIns="91425" wrap="square" tIns="91425"/>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20" name="Google Shape;20;p3"/>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21" name="Google Shape;21;p3"/>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22" name="Google Shape;22;p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623888" y="1709739"/>
            <a:ext cx="7886700" cy="2852737"/>
          </a:xfrm>
          <a:prstGeom prst="rect">
            <a:avLst/>
          </a:prstGeom>
          <a:noFill/>
          <a:ln>
            <a:noFill/>
          </a:ln>
        </p:spPr>
        <p:txBody>
          <a:bodyPr anchorCtr="0" anchor="b" bIns="91425" lIns="91425" spcFirstLastPara="1" rIns="91425" wrap="square" tIns="91425"/>
          <a:lstStyle>
            <a:lvl1pPr lvl="0" marR="0" algn="l">
              <a:lnSpc>
                <a:spcPct val="90000"/>
              </a:lnSpc>
              <a:spcBef>
                <a:spcPts val="0"/>
              </a:spcBef>
              <a:spcAft>
                <a:spcPts val="0"/>
              </a:spcAft>
              <a:buClr>
                <a:schemeClr val="dk1"/>
              </a:buClr>
              <a:buSzPts val="4500"/>
              <a:buFont typeface="Calibri"/>
              <a:buNone/>
              <a:defRPr b="0" i="0" sz="45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25" name="Google Shape;25;p4"/>
          <p:cNvSpPr txBox="1"/>
          <p:nvPr>
            <p:ph idx="1" type="body"/>
          </p:nvPr>
        </p:nvSpPr>
        <p:spPr>
          <a:xfrm>
            <a:off x="623888" y="4589464"/>
            <a:ext cx="7886700" cy="1500187"/>
          </a:xfrm>
          <a:prstGeom prst="rect">
            <a:avLst/>
          </a:prstGeom>
          <a:noFill/>
          <a:ln>
            <a:noFill/>
          </a:ln>
        </p:spPr>
        <p:txBody>
          <a:bodyPr anchorCtr="0" anchor="t" bIns="91425" lIns="91425" spcFirstLastPara="1" rIns="91425" wrap="square" tIns="91425"/>
          <a:lstStyle>
            <a:lvl1pPr indent="-228600" lvl="0" marL="457200" marR="0" algn="l">
              <a:lnSpc>
                <a:spcPct val="90000"/>
              </a:lnSpc>
              <a:spcBef>
                <a:spcPts val="75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1pPr>
            <a:lvl2pPr indent="-228600" lvl="1" marL="914400" marR="0" algn="l">
              <a:lnSpc>
                <a:spcPct val="90000"/>
              </a:lnSpc>
              <a:spcBef>
                <a:spcPts val="375"/>
              </a:spcBef>
              <a:spcAft>
                <a:spcPts val="0"/>
              </a:spcAft>
              <a:buClr>
                <a:srgbClr val="888888"/>
              </a:buClr>
              <a:buSzPts val="1500"/>
              <a:buFont typeface="Arial"/>
              <a:buNone/>
              <a:defRPr b="0" i="0" sz="1500" u="none" cap="none" strike="noStrike">
                <a:solidFill>
                  <a:srgbClr val="888888"/>
                </a:solidFill>
                <a:latin typeface="Calibri"/>
                <a:ea typeface="Calibri"/>
                <a:cs typeface="Calibri"/>
                <a:sym typeface="Calibri"/>
              </a:defRPr>
            </a:lvl2pPr>
            <a:lvl3pPr indent="-228600" lvl="2" marL="1371600" marR="0" algn="l">
              <a:lnSpc>
                <a:spcPct val="90000"/>
              </a:lnSpc>
              <a:spcBef>
                <a:spcPts val="375"/>
              </a:spcBef>
              <a:spcAft>
                <a:spcPts val="0"/>
              </a:spcAft>
              <a:buClr>
                <a:srgbClr val="888888"/>
              </a:buClr>
              <a:buSzPts val="1350"/>
              <a:buFont typeface="Arial"/>
              <a:buNone/>
              <a:defRPr b="0" i="0" sz="1350" u="none" cap="none" strike="noStrike">
                <a:solidFill>
                  <a:srgbClr val="888888"/>
                </a:solidFill>
                <a:latin typeface="Calibri"/>
                <a:ea typeface="Calibri"/>
                <a:cs typeface="Calibri"/>
                <a:sym typeface="Calibri"/>
              </a:defRPr>
            </a:lvl3pPr>
            <a:lvl4pPr indent="-228600" lvl="3" marL="1828800" marR="0" algn="l">
              <a:lnSpc>
                <a:spcPct val="90000"/>
              </a:lnSpc>
              <a:spcBef>
                <a:spcPts val="375"/>
              </a:spcBef>
              <a:spcAft>
                <a:spcPts val="0"/>
              </a:spcAft>
              <a:buClr>
                <a:srgbClr val="888888"/>
              </a:buClr>
              <a:buSzPts val="1157"/>
              <a:buFont typeface="Arial"/>
              <a:buNone/>
              <a:defRPr b="0" i="0" sz="1200" u="none" cap="none" strike="noStrike">
                <a:solidFill>
                  <a:srgbClr val="888888"/>
                </a:solidFill>
                <a:latin typeface="Calibri"/>
                <a:ea typeface="Calibri"/>
                <a:cs typeface="Calibri"/>
                <a:sym typeface="Calibri"/>
              </a:defRPr>
            </a:lvl4pPr>
            <a:lvl5pPr indent="-228600" lvl="4" marL="2286000" marR="0" algn="l">
              <a:lnSpc>
                <a:spcPct val="90000"/>
              </a:lnSpc>
              <a:spcBef>
                <a:spcPts val="375"/>
              </a:spcBef>
              <a:spcAft>
                <a:spcPts val="0"/>
              </a:spcAft>
              <a:buClr>
                <a:srgbClr val="888888"/>
              </a:buClr>
              <a:buSzPts val="1157"/>
              <a:buFont typeface="Arial"/>
              <a:buNone/>
              <a:defRPr b="0" i="0" sz="1200" u="none" cap="none" strike="noStrike">
                <a:solidFill>
                  <a:srgbClr val="888888"/>
                </a:solidFill>
                <a:latin typeface="Calibri"/>
                <a:ea typeface="Calibri"/>
                <a:cs typeface="Calibri"/>
                <a:sym typeface="Calibri"/>
              </a:defRPr>
            </a:lvl5pPr>
            <a:lvl6pPr indent="-228600" lvl="5" marL="2743200" marR="0" algn="l">
              <a:lnSpc>
                <a:spcPct val="90000"/>
              </a:lnSpc>
              <a:spcBef>
                <a:spcPts val="375"/>
              </a:spcBef>
              <a:spcAft>
                <a:spcPts val="0"/>
              </a:spcAft>
              <a:buClr>
                <a:srgbClr val="888888"/>
              </a:buClr>
              <a:buSzPts val="1157"/>
              <a:buFont typeface="Arial"/>
              <a:buNone/>
              <a:defRPr b="0" i="0" sz="1200" u="none" cap="none" strike="noStrike">
                <a:solidFill>
                  <a:srgbClr val="888888"/>
                </a:solidFill>
                <a:latin typeface="Calibri"/>
                <a:ea typeface="Calibri"/>
                <a:cs typeface="Calibri"/>
                <a:sym typeface="Calibri"/>
              </a:defRPr>
            </a:lvl6pPr>
            <a:lvl7pPr indent="-228600" lvl="6" marL="3200400" marR="0" algn="l">
              <a:lnSpc>
                <a:spcPct val="90000"/>
              </a:lnSpc>
              <a:spcBef>
                <a:spcPts val="375"/>
              </a:spcBef>
              <a:spcAft>
                <a:spcPts val="0"/>
              </a:spcAft>
              <a:buClr>
                <a:srgbClr val="888888"/>
              </a:buClr>
              <a:buSzPts val="1157"/>
              <a:buFont typeface="Arial"/>
              <a:buNone/>
              <a:defRPr b="0" i="0" sz="1200" u="none" cap="none" strike="noStrike">
                <a:solidFill>
                  <a:srgbClr val="888888"/>
                </a:solidFill>
                <a:latin typeface="Calibri"/>
                <a:ea typeface="Calibri"/>
                <a:cs typeface="Calibri"/>
                <a:sym typeface="Calibri"/>
              </a:defRPr>
            </a:lvl7pPr>
            <a:lvl8pPr indent="-228600" lvl="7" marL="3657600" marR="0" algn="l">
              <a:lnSpc>
                <a:spcPct val="90000"/>
              </a:lnSpc>
              <a:spcBef>
                <a:spcPts val="375"/>
              </a:spcBef>
              <a:spcAft>
                <a:spcPts val="0"/>
              </a:spcAft>
              <a:buClr>
                <a:srgbClr val="888888"/>
              </a:buClr>
              <a:buSzPts val="1157"/>
              <a:buFont typeface="Arial"/>
              <a:buNone/>
              <a:defRPr b="0" i="0" sz="1200" u="none" cap="none" strike="noStrike">
                <a:solidFill>
                  <a:srgbClr val="888888"/>
                </a:solidFill>
                <a:latin typeface="Calibri"/>
                <a:ea typeface="Calibri"/>
                <a:cs typeface="Calibri"/>
                <a:sym typeface="Calibri"/>
              </a:defRPr>
            </a:lvl8pPr>
            <a:lvl9pPr indent="-228600" lvl="8" marL="4114800" marR="0" algn="l">
              <a:lnSpc>
                <a:spcPct val="90000"/>
              </a:lnSpc>
              <a:spcBef>
                <a:spcPts val="375"/>
              </a:spcBef>
              <a:spcAft>
                <a:spcPts val="0"/>
              </a:spcAft>
              <a:buClr>
                <a:srgbClr val="888888"/>
              </a:buClr>
              <a:buSzPts val="1157"/>
              <a:buFont typeface="Arial"/>
              <a:buNone/>
              <a:defRPr b="0" i="0" sz="1200" u="none" cap="none" strike="noStrike">
                <a:solidFill>
                  <a:srgbClr val="888888"/>
                </a:solidFill>
                <a:latin typeface="Calibri"/>
                <a:ea typeface="Calibri"/>
                <a:cs typeface="Calibri"/>
                <a:sym typeface="Calibri"/>
              </a:defRPr>
            </a:lvl9pPr>
          </a:lstStyle>
          <a:p/>
        </p:txBody>
      </p:sp>
      <p:sp>
        <p:nvSpPr>
          <p:cNvPr id="26" name="Google Shape;26;p4"/>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27" name="Google Shape;27;p4"/>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28" name="Google Shape;28;p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1" name="Google Shape;31;p5"/>
          <p:cNvSpPr txBox="1"/>
          <p:nvPr>
            <p:ph idx="1" type="body"/>
          </p:nvPr>
        </p:nvSpPr>
        <p:spPr>
          <a:xfrm>
            <a:off x="628650" y="1825625"/>
            <a:ext cx="3886200" cy="4351338"/>
          </a:xfrm>
          <a:prstGeom prst="rect">
            <a:avLst/>
          </a:prstGeom>
          <a:noFill/>
          <a:ln>
            <a:noFill/>
          </a:ln>
        </p:spPr>
        <p:txBody>
          <a:bodyPr anchorCtr="0" anchor="t" bIns="91425" lIns="91425" spcFirstLastPara="1" rIns="91425" wrap="square" tIns="91425"/>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32" name="Google Shape;32;p5"/>
          <p:cNvSpPr txBox="1"/>
          <p:nvPr>
            <p:ph idx="2" type="body"/>
          </p:nvPr>
        </p:nvSpPr>
        <p:spPr>
          <a:xfrm>
            <a:off x="4629150" y="1825625"/>
            <a:ext cx="3886200" cy="4351338"/>
          </a:xfrm>
          <a:prstGeom prst="rect">
            <a:avLst/>
          </a:prstGeom>
          <a:noFill/>
          <a:ln>
            <a:noFill/>
          </a:ln>
        </p:spPr>
        <p:txBody>
          <a:bodyPr anchorCtr="0" anchor="t" bIns="91425" lIns="91425" spcFirstLastPara="1" rIns="91425" wrap="square" tIns="91425"/>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33" name="Google Shape;33;p5"/>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34" name="Google Shape;34;p5"/>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35" name="Google Shape;35;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629841" y="365126"/>
            <a:ext cx="7886700" cy="1325563"/>
          </a:xfrm>
          <a:prstGeom prst="rect">
            <a:avLst/>
          </a:prstGeom>
          <a:noFill/>
          <a:ln>
            <a:noFill/>
          </a:ln>
        </p:spPr>
        <p:txBody>
          <a:bodyPr anchorCtr="0" anchor="ctr" bIns="91425" lIns="91425" spcFirstLastPara="1" rIns="91425" wrap="square" tIns="91425"/>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8" name="Google Shape;38;p6"/>
          <p:cNvSpPr txBox="1"/>
          <p:nvPr>
            <p:ph idx="1" type="body"/>
          </p:nvPr>
        </p:nvSpPr>
        <p:spPr>
          <a:xfrm>
            <a:off x="629842" y="1681163"/>
            <a:ext cx="3868340" cy="823912"/>
          </a:xfrm>
          <a:prstGeom prst="rect">
            <a:avLst/>
          </a:prstGeom>
          <a:noFill/>
          <a:ln>
            <a:noFill/>
          </a:ln>
        </p:spPr>
        <p:txBody>
          <a:bodyPr anchorCtr="0" anchor="b" bIns="91425" lIns="91425" spcFirstLastPara="1" rIns="91425" wrap="square" tIns="91425"/>
          <a:lstStyle>
            <a:lvl1pPr indent="-228600" lvl="0" marL="457200" marR="0" algn="l">
              <a:lnSpc>
                <a:spcPct val="90000"/>
              </a:lnSpc>
              <a:spcBef>
                <a:spcPts val="75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500"/>
              <a:buFont typeface="Arial"/>
              <a:buNone/>
              <a:defRPr b="1" i="0" sz="150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1350"/>
              <a:buFont typeface="Arial"/>
              <a:buNone/>
              <a:defRPr b="1" i="0" sz="135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9pPr>
          </a:lstStyle>
          <a:p/>
        </p:txBody>
      </p:sp>
      <p:sp>
        <p:nvSpPr>
          <p:cNvPr id="39" name="Google Shape;39;p6"/>
          <p:cNvSpPr txBox="1"/>
          <p:nvPr>
            <p:ph idx="2" type="body"/>
          </p:nvPr>
        </p:nvSpPr>
        <p:spPr>
          <a:xfrm>
            <a:off x="629842" y="2505075"/>
            <a:ext cx="3868340" cy="3684588"/>
          </a:xfrm>
          <a:prstGeom prst="rect">
            <a:avLst/>
          </a:prstGeom>
          <a:noFill/>
          <a:ln>
            <a:noFill/>
          </a:ln>
        </p:spPr>
        <p:txBody>
          <a:bodyPr anchorCtr="0" anchor="t" bIns="91425" lIns="91425" spcFirstLastPara="1" rIns="91425" wrap="square" tIns="91425"/>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40" name="Google Shape;40;p6"/>
          <p:cNvSpPr txBox="1"/>
          <p:nvPr>
            <p:ph idx="3" type="body"/>
          </p:nvPr>
        </p:nvSpPr>
        <p:spPr>
          <a:xfrm>
            <a:off x="4629150" y="1681163"/>
            <a:ext cx="3887391" cy="823912"/>
          </a:xfrm>
          <a:prstGeom prst="rect">
            <a:avLst/>
          </a:prstGeom>
          <a:noFill/>
          <a:ln>
            <a:noFill/>
          </a:ln>
        </p:spPr>
        <p:txBody>
          <a:bodyPr anchorCtr="0" anchor="b" bIns="91425" lIns="91425" spcFirstLastPara="1" rIns="91425" wrap="square" tIns="91425"/>
          <a:lstStyle>
            <a:lvl1pPr indent="-228600" lvl="0" marL="457200" marR="0" algn="l">
              <a:lnSpc>
                <a:spcPct val="90000"/>
              </a:lnSpc>
              <a:spcBef>
                <a:spcPts val="75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500"/>
              <a:buFont typeface="Arial"/>
              <a:buNone/>
              <a:defRPr b="1" i="0" sz="150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1350"/>
              <a:buFont typeface="Arial"/>
              <a:buNone/>
              <a:defRPr b="1" i="0" sz="135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1157"/>
              <a:buFont typeface="Arial"/>
              <a:buNone/>
              <a:defRPr b="1" i="0" sz="1200" u="none" cap="none" strike="noStrike">
                <a:solidFill>
                  <a:schemeClr val="dk1"/>
                </a:solidFill>
                <a:latin typeface="Calibri"/>
                <a:ea typeface="Calibri"/>
                <a:cs typeface="Calibri"/>
                <a:sym typeface="Calibri"/>
              </a:defRPr>
            </a:lvl9pPr>
          </a:lstStyle>
          <a:p/>
        </p:txBody>
      </p:sp>
      <p:sp>
        <p:nvSpPr>
          <p:cNvPr id="41" name="Google Shape;41;p6"/>
          <p:cNvSpPr txBox="1"/>
          <p:nvPr>
            <p:ph idx="4" type="body"/>
          </p:nvPr>
        </p:nvSpPr>
        <p:spPr>
          <a:xfrm>
            <a:off x="4629150" y="2505075"/>
            <a:ext cx="3887391" cy="3684588"/>
          </a:xfrm>
          <a:prstGeom prst="rect">
            <a:avLst/>
          </a:prstGeom>
          <a:noFill/>
          <a:ln>
            <a:noFill/>
          </a:ln>
        </p:spPr>
        <p:txBody>
          <a:bodyPr anchorCtr="0" anchor="t" bIns="91425" lIns="91425" spcFirstLastPara="1" rIns="91425" wrap="square" tIns="91425"/>
          <a:lstStyle>
            <a:lvl1pPr indent="-361950" lvl="0" marL="457200" marR="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42" name="Google Shape;42;p6"/>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43" name="Google Shape;43;p6"/>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44" name="Google Shape;44;p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lstStyle>
            <a:lvl1pPr lvl="0" marR="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47" name="Google Shape;47;p7"/>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48" name="Google Shape;48;p7"/>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49" name="Google Shape;49;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629841" y="457200"/>
            <a:ext cx="2949178" cy="1600200"/>
          </a:xfrm>
          <a:prstGeom prst="rect">
            <a:avLst/>
          </a:prstGeom>
          <a:noFill/>
          <a:ln>
            <a:noFill/>
          </a:ln>
        </p:spPr>
        <p:txBody>
          <a:bodyPr anchorCtr="0" anchor="b" bIns="91425" lIns="91425" spcFirstLastPara="1" rIns="91425" wrap="square" tIns="91425"/>
          <a:lstStyle>
            <a:lvl1pPr lvl="0" marR="0" algn="l">
              <a:lnSpc>
                <a:spcPct val="90000"/>
              </a:lnSpc>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56" name="Google Shape;56;p9"/>
          <p:cNvSpPr txBox="1"/>
          <p:nvPr>
            <p:ph idx="1" type="body"/>
          </p:nvPr>
        </p:nvSpPr>
        <p:spPr>
          <a:xfrm>
            <a:off x="3887391" y="987426"/>
            <a:ext cx="4629150" cy="4873625"/>
          </a:xfrm>
          <a:prstGeom prst="rect">
            <a:avLst/>
          </a:prstGeom>
          <a:noFill/>
          <a:ln>
            <a:noFill/>
          </a:ln>
        </p:spPr>
        <p:txBody>
          <a:bodyPr anchorCtr="0" anchor="t" bIns="91425" lIns="91425" spcFirstLastPara="1" rIns="91425" wrap="square" tIns="91425"/>
          <a:lstStyle>
            <a:lvl1pPr indent="-381000" lvl="0" marL="457200" marR="0" algn="l">
              <a:lnSpc>
                <a:spcPct val="90000"/>
              </a:lnSpc>
              <a:spcBef>
                <a:spcPts val="75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algn="l">
              <a:lnSpc>
                <a:spcPct val="90000"/>
              </a:lnSpc>
              <a:spcBef>
                <a:spcPts val="375"/>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57" name="Google Shape;57;p9"/>
          <p:cNvSpPr txBox="1"/>
          <p:nvPr>
            <p:ph idx="2" type="body"/>
          </p:nvPr>
        </p:nvSpPr>
        <p:spPr>
          <a:xfrm>
            <a:off x="629841" y="2057400"/>
            <a:ext cx="2949178" cy="3811588"/>
          </a:xfrm>
          <a:prstGeom prst="rect">
            <a:avLst/>
          </a:prstGeom>
          <a:noFill/>
          <a:ln>
            <a:noFill/>
          </a:ln>
        </p:spPr>
        <p:txBody>
          <a:bodyPr anchorCtr="0" anchor="t" bIns="91425" lIns="91425" spcFirstLastPara="1" rIns="91425" wrap="square" tIns="91425"/>
          <a:lstStyle>
            <a:lvl1pPr indent="-228600" lvl="0" marL="457200" marR="0" algn="l">
              <a:lnSpc>
                <a:spcPct val="90000"/>
              </a:lnSpc>
              <a:spcBef>
                <a:spcPts val="75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9pPr>
          </a:lstStyle>
          <a:p/>
        </p:txBody>
      </p:sp>
      <p:sp>
        <p:nvSpPr>
          <p:cNvPr id="58" name="Google Shape;58;p9"/>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9" name="Google Shape;59;p9"/>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60" name="Google Shape;60;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629841" y="457200"/>
            <a:ext cx="2949178" cy="1600200"/>
          </a:xfrm>
          <a:prstGeom prst="rect">
            <a:avLst/>
          </a:prstGeom>
          <a:noFill/>
          <a:ln>
            <a:noFill/>
          </a:ln>
        </p:spPr>
        <p:txBody>
          <a:bodyPr anchorCtr="0" anchor="b" bIns="91425" lIns="91425" spcFirstLastPara="1" rIns="91425" wrap="square" tIns="91425"/>
          <a:lstStyle>
            <a:lvl1pPr lvl="0" marR="0" algn="l">
              <a:lnSpc>
                <a:spcPct val="90000"/>
              </a:lnSpc>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63" name="Google Shape;63;p10"/>
          <p:cNvSpPr/>
          <p:nvPr>
            <p:ph idx="2" type="pic"/>
          </p:nvPr>
        </p:nvSpPr>
        <p:spPr>
          <a:xfrm>
            <a:off x="3887391" y="987426"/>
            <a:ext cx="4629150" cy="4873625"/>
          </a:xfrm>
          <a:prstGeom prst="rect">
            <a:avLst/>
          </a:prstGeom>
          <a:noFill/>
          <a:ln>
            <a:noFill/>
          </a:ln>
        </p:spPr>
        <p:txBody>
          <a:bodyPr anchorCtr="0" anchor="t" bIns="91425" lIns="91425" spcFirstLastPara="1" rIns="91425" wrap="square" tIns="91425"/>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446"/>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446"/>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446"/>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446"/>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446"/>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446"/>
              <a:buFont typeface="Arial"/>
              <a:buNone/>
              <a:defRPr b="0" i="0" sz="15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629841" y="2057400"/>
            <a:ext cx="2949178" cy="3811588"/>
          </a:xfrm>
          <a:prstGeom prst="rect">
            <a:avLst/>
          </a:prstGeom>
          <a:noFill/>
          <a:ln>
            <a:noFill/>
          </a:ln>
        </p:spPr>
        <p:txBody>
          <a:bodyPr anchorCtr="0" anchor="t" bIns="91425" lIns="91425" spcFirstLastPara="1" rIns="91425" wrap="square" tIns="91425"/>
          <a:lstStyle>
            <a:lvl1pPr indent="-228600" lvl="0" marL="457200" marR="0" algn="l">
              <a:lnSpc>
                <a:spcPct val="90000"/>
              </a:lnSpc>
              <a:spcBef>
                <a:spcPts val="75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1pPr>
            <a:lvl2pPr indent="-228600" lvl="1" marL="914400" marR="0" algn="l">
              <a:lnSpc>
                <a:spcPct val="90000"/>
              </a:lnSpc>
              <a:spcBef>
                <a:spcPts val="375"/>
              </a:spcBef>
              <a:spcAft>
                <a:spcPts val="0"/>
              </a:spcAft>
              <a:buClr>
                <a:schemeClr val="dk1"/>
              </a:buClr>
              <a:buSzPts val="1050"/>
              <a:buFont typeface="Arial"/>
              <a:buNone/>
              <a:defRPr b="0" i="0" sz="1050" u="none" cap="none" strike="noStrike">
                <a:solidFill>
                  <a:schemeClr val="dk1"/>
                </a:solidFill>
                <a:latin typeface="Calibri"/>
                <a:ea typeface="Calibri"/>
                <a:cs typeface="Calibri"/>
                <a:sym typeface="Calibri"/>
              </a:defRPr>
            </a:lvl2pPr>
            <a:lvl3pPr indent="-228600" lvl="2" marL="1371600" marR="0" algn="l">
              <a:lnSpc>
                <a:spcPct val="90000"/>
              </a:lnSpc>
              <a:spcBef>
                <a:spcPts val="375"/>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3pPr>
            <a:lvl4pPr indent="-228600" lvl="3" marL="18288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4pPr>
            <a:lvl5pPr indent="-228600" lvl="4" marL="22860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5pPr>
            <a:lvl6pPr indent="-228600" lvl="5" marL="27432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6pPr>
            <a:lvl7pPr indent="-228600" lvl="6" marL="32004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7pPr>
            <a:lvl8pPr indent="-228600" lvl="7" marL="36576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8pPr>
            <a:lvl9pPr indent="-228600" lvl="8" marL="4114800" marR="0" algn="l">
              <a:lnSpc>
                <a:spcPct val="90000"/>
              </a:lnSpc>
              <a:spcBef>
                <a:spcPts val="375"/>
              </a:spcBef>
              <a:spcAft>
                <a:spcPts val="0"/>
              </a:spcAft>
              <a:buClr>
                <a:schemeClr val="dk1"/>
              </a:buClr>
              <a:buSzPts val="723"/>
              <a:buFont typeface="Arial"/>
              <a:buNone/>
              <a:defRPr b="0" i="0" sz="750" u="none" cap="none" strike="noStrike">
                <a:solidFill>
                  <a:schemeClr val="dk1"/>
                </a:solidFill>
                <a:latin typeface="Calibri"/>
                <a:ea typeface="Calibri"/>
                <a:cs typeface="Calibri"/>
                <a:sym typeface="Calibri"/>
              </a:defRPr>
            </a:lvl9pPr>
          </a:lstStyle>
          <a:p/>
        </p:txBody>
      </p:sp>
      <p:sp>
        <p:nvSpPr>
          <p:cNvPr id="65" name="Google Shape;65;p10"/>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algn="l">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66" name="Google Shape;66;p10"/>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algn="ctr">
              <a:lnSpc>
                <a:spcPct val="100000"/>
              </a:lnSpc>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67" name="Google Shape;67;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225"/>
              <a:buFont typeface="Calibri"/>
              <a:buNone/>
              <a:defRPr sz="9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6CCCE2"/>
            </a:gs>
            <a:gs pos="64000">
              <a:srgbClr val="B3D1EC"/>
            </a:gs>
            <a:gs pos="66000">
              <a:srgbClr val="A7B0DC"/>
            </a:gs>
            <a:gs pos="74000">
              <a:srgbClr val="B3D1EC"/>
            </a:gs>
            <a:gs pos="100000">
              <a:srgbClr val="7030A0"/>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p:txBody>
      </p:sp>
      <p:sp>
        <p:nvSpPr>
          <p:cNvPr id="7" name="Google Shape;7;p1"/>
          <p:cNvSpPr txBox="1"/>
          <p:nvPr>
            <p:ph idx="1" type="body"/>
          </p:nvPr>
        </p:nvSpPr>
        <p:spPr>
          <a:xfrm>
            <a:off x="628650" y="1825625"/>
            <a:ext cx="7886700" cy="4351338"/>
          </a:xfrm>
          <a:prstGeom prst="rect">
            <a:avLst/>
          </a:prstGeom>
          <a:noFill/>
          <a:ln>
            <a:noFill/>
          </a:ln>
        </p:spPr>
        <p:txBody>
          <a:bodyPr anchorCtr="0" anchor="t" bIns="91425" lIns="91425" spcFirstLastPara="1" rIns="91425" wrap="square" tIns="91425"/>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1262" lvl="3" marL="1828800" marR="0" rtl="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4pPr>
            <a:lvl5pPr indent="-311262" lvl="4" marL="2286000" marR="0" rtl="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5pPr>
            <a:lvl6pPr indent="-311262" lvl="5" marL="2743200" marR="0" rtl="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6pPr>
            <a:lvl7pPr indent="-311262" lvl="6" marL="3200400" marR="0" rtl="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7pPr>
            <a:lvl8pPr indent="-311262" lvl="7" marL="3657600" marR="0" rtl="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8pPr>
            <a:lvl9pPr indent="-311262" lvl="8" marL="4114800" marR="0" rtl="0" algn="l">
              <a:lnSpc>
                <a:spcPct val="90000"/>
              </a:lnSpc>
              <a:spcBef>
                <a:spcPts val="375"/>
              </a:spcBef>
              <a:spcAft>
                <a:spcPts val="0"/>
              </a:spcAft>
              <a:buClr>
                <a:schemeClr val="dk1"/>
              </a:buClr>
              <a:buSzPts val="1302"/>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28650" y="6356351"/>
            <a:ext cx="2057400"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028950" y="6356351"/>
            <a:ext cx="3086100"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888888"/>
              </a:buClr>
              <a:buSzPts val="900"/>
              <a:buFont typeface="Calibri"/>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225"/>
              <a:buFont typeface="Calibri"/>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5.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838200" y="3657600"/>
            <a:ext cx="7406640" cy="1472184"/>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2200"/>
              <a:buFont typeface="Times New Roman"/>
              <a:buNone/>
            </a:pPr>
            <a:r>
              <a:rPr b="0" i="0" lang="en-US" sz="8800" u="none" cap="none" strike="noStrike">
                <a:solidFill>
                  <a:schemeClr val="dk1"/>
                </a:solidFill>
                <a:latin typeface="Times New Roman"/>
                <a:ea typeface="Times New Roman"/>
                <a:cs typeface="Times New Roman"/>
                <a:sym typeface="Times New Roman"/>
              </a:rPr>
              <a:t>Writing a Career Research Paper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2"/>
          <p:cNvSpPr txBox="1"/>
          <p:nvPr>
            <p:ph idx="1" type="body"/>
          </p:nvPr>
        </p:nvSpPr>
        <p:spPr>
          <a:xfrm>
            <a:off x="628650" y="418900"/>
            <a:ext cx="7886700" cy="5757900"/>
          </a:xfrm>
          <a:prstGeom prst="rect">
            <a:avLst/>
          </a:prstGeom>
          <a:noFill/>
          <a:ln>
            <a:noFill/>
          </a:ln>
        </p:spPr>
        <p:txBody>
          <a:bodyPr anchorCtr="0" anchor="t" bIns="91425" lIns="91425" spcFirstLastPara="1" rIns="91425" wrap="square" tIns="91425">
            <a:noAutofit/>
          </a:bodyPr>
          <a:lstStyle/>
          <a:p>
            <a:pPr indent="-38100" lvl="0" marL="171450" rtl="0" algn="l">
              <a:lnSpc>
                <a:spcPct val="90000"/>
              </a:lnSpc>
              <a:spcBef>
                <a:spcPts val="0"/>
              </a:spcBef>
              <a:spcAft>
                <a:spcPts val="0"/>
              </a:spcAft>
              <a:buSzPts val="2100"/>
              <a:buNone/>
            </a:pPr>
            <a:r>
              <a:rPr b="1" lang="en-US" u="sng"/>
              <a:t>Template #1:</a:t>
            </a:r>
            <a:r>
              <a:rPr lang="en-US"/>
              <a:t> </a:t>
            </a:r>
            <a:endParaRPr/>
          </a:p>
          <a:p>
            <a:pPr indent="0" lvl="0" marL="171450" rtl="0" algn="l">
              <a:lnSpc>
                <a:spcPct val="90000"/>
              </a:lnSpc>
              <a:spcBef>
                <a:spcPts val="0"/>
              </a:spcBef>
              <a:spcAft>
                <a:spcPts val="0"/>
              </a:spcAft>
              <a:buClr>
                <a:schemeClr val="dk1"/>
              </a:buClr>
              <a:buSzPts val="375"/>
              <a:buFont typeface="Arial"/>
              <a:buNone/>
            </a:pPr>
            <a:r>
              <a:rPr lang="en-US" sz="1500"/>
              <a:t>	</a:t>
            </a:r>
            <a:r>
              <a:rPr lang="en-US" sz="2000"/>
              <a:t>I would like to pursue a career in </a:t>
            </a:r>
            <a:r>
              <a:rPr lang="en-US" sz="2000" u="sng"/>
              <a:t>__________</a:t>
            </a:r>
            <a:r>
              <a:rPr lang="en-US" sz="2000"/>
              <a:t>; members of this career </a:t>
            </a:r>
            <a:endParaRPr/>
          </a:p>
          <a:p>
            <a:pPr indent="0" lvl="0" marL="171450" rtl="0" algn="l">
              <a:lnSpc>
                <a:spcPct val="90000"/>
              </a:lnSpc>
              <a:spcBef>
                <a:spcPts val="0"/>
              </a:spcBef>
              <a:spcAft>
                <a:spcPts val="0"/>
              </a:spcAft>
              <a:buClr>
                <a:schemeClr val="dk1"/>
              </a:buClr>
              <a:buSzPts val="500"/>
              <a:buFont typeface="Arial"/>
              <a:buNone/>
            </a:pPr>
            <a:r>
              <a:rPr lang="en-US" sz="2000"/>
              <a:t>									(topic)</a:t>
            </a:r>
            <a:endParaRPr/>
          </a:p>
          <a:p>
            <a:pPr indent="0" lvl="0" marL="171450" rtl="0" algn="l">
              <a:lnSpc>
                <a:spcPct val="90000"/>
              </a:lnSpc>
              <a:spcBef>
                <a:spcPts val="0"/>
              </a:spcBef>
              <a:spcAft>
                <a:spcPts val="0"/>
              </a:spcAft>
              <a:buClr>
                <a:schemeClr val="dk1"/>
              </a:buClr>
              <a:buSzPts val="500"/>
              <a:buFont typeface="Arial"/>
              <a:buNone/>
            </a:pPr>
            <a:r>
              <a:rPr lang="en-US" sz="2000"/>
              <a:t>field must  _____________, _______________, and  _______________.</a:t>
            </a:r>
            <a:endParaRPr/>
          </a:p>
          <a:p>
            <a:pPr indent="0" lvl="0" marL="171450" rtl="0" algn="l">
              <a:lnSpc>
                <a:spcPct val="90000"/>
              </a:lnSpc>
              <a:spcBef>
                <a:spcPts val="0"/>
              </a:spcBef>
              <a:spcAft>
                <a:spcPts val="0"/>
              </a:spcAft>
              <a:buSzPts val="2000"/>
              <a:buNone/>
            </a:pPr>
            <a:r>
              <a:rPr lang="en-US" sz="2000"/>
              <a:t>                         (Point # 1)		(Point #2)				(Point #3)</a:t>
            </a:r>
            <a:endParaRPr/>
          </a:p>
          <a:p>
            <a:pPr indent="0" lvl="0" marL="171450" rtl="0" algn="l">
              <a:lnSpc>
                <a:spcPct val="90000"/>
              </a:lnSpc>
              <a:spcBef>
                <a:spcPts val="0"/>
              </a:spcBef>
              <a:spcAft>
                <a:spcPts val="0"/>
              </a:spcAft>
              <a:buSzPts val="2000"/>
              <a:buNone/>
            </a:pPr>
            <a:r>
              <a:t/>
            </a:r>
            <a:endParaRPr sz="2000"/>
          </a:p>
          <a:p>
            <a:pPr indent="-38100" lvl="0" marL="171450" rtl="0" algn="l">
              <a:lnSpc>
                <a:spcPct val="90000"/>
              </a:lnSpc>
              <a:spcBef>
                <a:spcPts val="0"/>
              </a:spcBef>
              <a:spcAft>
                <a:spcPts val="0"/>
              </a:spcAft>
              <a:buClr>
                <a:schemeClr val="dk1"/>
              </a:buClr>
              <a:buSzPts val="1100"/>
              <a:buFont typeface="Arial"/>
              <a:buNone/>
            </a:pPr>
            <a:r>
              <a:rPr b="1" lang="en-US" u="sng"/>
              <a:t>Template #2: </a:t>
            </a:r>
            <a:endParaRPr/>
          </a:p>
          <a:p>
            <a:pPr indent="0" lvl="0" marL="171450" rtl="0" algn="l">
              <a:lnSpc>
                <a:spcPct val="90000"/>
              </a:lnSpc>
              <a:spcBef>
                <a:spcPts val="0"/>
              </a:spcBef>
              <a:spcAft>
                <a:spcPts val="0"/>
              </a:spcAft>
              <a:buSzPts val="1500"/>
              <a:buNone/>
            </a:pPr>
            <a:r>
              <a:rPr lang="en-US" sz="1500"/>
              <a:t>	</a:t>
            </a:r>
            <a:r>
              <a:rPr lang="en-US" sz="2000"/>
              <a:t>I would like to pursue a career in </a:t>
            </a:r>
            <a:r>
              <a:rPr lang="en-US" sz="2000" u="sng"/>
              <a:t>__________</a:t>
            </a:r>
            <a:r>
              <a:rPr lang="en-US" sz="2000"/>
              <a:t>, this is an </a:t>
            </a:r>
            <a:endParaRPr/>
          </a:p>
          <a:p>
            <a:pPr indent="0" lvl="0" marL="171450" rtl="0" algn="l">
              <a:lnSpc>
                <a:spcPct val="90000"/>
              </a:lnSpc>
              <a:spcBef>
                <a:spcPts val="0"/>
              </a:spcBef>
              <a:spcAft>
                <a:spcPts val="0"/>
              </a:spcAft>
              <a:buSzPts val="2000"/>
              <a:buNone/>
            </a:pPr>
            <a:r>
              <a:rPr lang="en-US" sz="2000"/>
              <a:t>									(topic)</a:t>
            </a:r>
            <a:endParaRPr/>
          </a:p>
          <a:p>
            <a:pPr indent="0" lvl="0" marL="171450" rtl="0" algn="l">
              <a:lnSpc>
                <a:spcPct val="90000"/>
              </a:lnSpc>
              <a:spcBef>
                <a:spcPts val="0"/>
              </a:spcBef>
              <a:spcAft>
                <a:spcPts val="0"/>
              </a:spcAft>
              <a:buSzPts val="2000"/>
              <a:buNone/>
            </a:pPr>
            <a:r>
              <a:rPr lang="en-US" sz="2000"/>
              <a:t>(important/vital/challenging/etc.) career field because _____________, </a:t>
            </a:r>
            <a:endParaRPr/>
          </a:p>
          <a:p>
            <a:pPr indent="0" lvl="0" marL="171450" rtl="0" algn="l">
              <a:lnSpc>
                <a:spcPct val="90000"/>
              </a:lnSpc>
              <a:spcBef>
                <a:spcPts val="0"/>
              </a:spcBef>
              <a:spcAft>
                <a:spcPts val="0"/>
              </a:spcAft>
              <a:buSzPts val="2000"/>
              <a:buNone/>
            </a:pPr>
            <a:r>
              <a:rPr lang="en-US" sz="2000"/>
              <a:t>														(Point #1)</a:t>
            </a:r>
            <a:endParaRPr/>
          </a:p>
          <a:p>
            <a:pPr indent="-69850" lvl="0" marL="171450" rtl="0" algn="l">
              <a:lnSpc>
                <a:spcPct val="90000"/>
              </a:lnSpc>
              <a:spcBef>
                <a:spcPts val="0"/>
              </a:spcBef>
              <a:spcAft>
                <a:spcPts val="0"/>
              </a:spcAft>
              <a:buClr>
                <a:schemeClr val="dk1"/>
              </a:buClr>
              <a:buSzPts val="1100"/>
              <a:buFont typeface="Arial"/>
              <a:buNone/>
            </a:pPr>
            <a:r>
              <a:rPr lang="en-US" sz="2000"/>
              <a:t>_______________, and  _______________.</a:t>
            </a:r>
            <a:endParaRPr/>
          </a:p>
          <a:p>
            <a:pPr indent="-69850" lvl="0" marL="171450" rtl="0" algn="l">
              <a:lnSpc>
                <a:spcPct val="90000"/>
              </a:lnSpc>
              <a:spcBef>
                <a:spcPts val="0"/>
              </a:spcBef>
              <a:spcAft>
                <a:spcPts val="0"/>
              </a:spcAft>
              <a:buClr>
                <a:schemeClr val="dk1"/>
              </a:buClr>
              <a:buSzPts val="1100"/>
              <a:buFont typeface="Arial"/>
              <a:buNone/>
            </a:pPr>
            <a:r>
              <a:rPr lang="en-US" sz="2000"/>
              <a:t>         (Point #2)			   (Point #3)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3"/>
          <p:cNvSpPr txBox="1"/>
          <p:nvPr>
            <p:ph idx="1" type="body"/>
          </p:nvPr>
        </p:nvSpPr>
        <p:spPr>
          <a:xfrm>
            <a:off x="628650" y="418900"/>
            <a:ext cx="7886700" cy="6228300"/>
          </a:xfrm>
          <a:prstGeom prst="rect">
            <a:avLst/>
          </a:prstGeom>
          <a:noFill/>
          <a:ln>
            <a:noFill/>
          </a:ln>
        </p:spPr>
        <p:txBody>
          <a:bodyPr anchorCtr="0" anchor="t" bIns="91425" lIns="91425" spcFirstLastPara="1" rIns="91425" wrap="square" tIns="91425">
            <a:noAutofit/>
          </a:bodyPr>
          <a:lstStyle/>
          <a:p>
            <a:pPr indent="-69850" lvl="0" marL="171450" rtl="0" algn="l">
              <a:lnSpc>
                <a:spcPct val="90000"/>
              </a:lnSpc>
              <a:spcBef>
                <a:spcPts val="0"/>
              </a:spcBef>
              <a:spcAft>
                <a:spcPts val="0"/>
              </a:spcAft>
              <a:buClr>
                <a:schemeClr val="dk1"/>
              </a:buClr>
              <a:buSzPts val="1100"/>
              <a:buFont typeface="Arial"/>
              <a:buNone/>
            </a:pPr>
            <a:r>
              <a:rPr b="1" lang="en-US" u="sng"/>
              <a:t>Argumentative Thesis Statement Template</a:t>
            </a:r>
            <a:endParaRPr b="1" u="sng"/>
          </a:p>
          <a:p>
            <a:pPr indent="-283464" lvl="0" marL="365760" rtl="0" algn="l">
              <a:lnSpc>
                <a:spcPct val="100000"/>
              </a:lnSpc>
              <a:spcBef>
                <a:spcPts val="600"/>
              </a:spcBef>
              <a:spcAft>
                <a:spcPts val="0"/>
              </a:spcAft>
              <a:buClr>
                <a:schemeClr val="dk1"/>
              </a:buClr>
              <a:buSzPts val="1280"/>
              <a:buFont typeface="Arial"/>
              <a:buNone/>
            </a:pPr>
            <a:r>
              <a:t/>
            </a:r>
            <a:endParaRPr b="1" u="sng"/>
          </a:p>
          <a:p>
            <a:pPr indent="-283464" lvl="0" marL="365760" rtl="0" algn="l">
              <a:lnSpc>
                <a:spcPct val="100000"/>
              </a:lnSpc>
              <a:spcBef>
                <a:spcPts val="600"/>
              </a:spcBef>
              <a:spcAft>
                <a:spcPts val="0"/>
              </a:spcAft>
              <a:buClr>
                <a:schemeClr val="dk1"/>
              </a:buClr>
              <a:buSzPts val="1280"/>
              <a:buFont typeface="Arial"/>
              <a:buNone/>
            </a:pPr>
            <a:r>
              <a:t/>
            </a:r>
            <a:endParaRPr b="1" u="sng"/>
          </a:p>
          <a:p>
            <a:pPr indent="-283464" lvl="0" marL="365760" rtl="0" algn="l">
              <a:lnSpc>
                <a:spcPct val="100000"/>
              </a:lnSpc>
              <a:spcBef>
                <a:spcPts val="600"/>
              </a:spcBef>
              <a:spcAft>
                <a:spcPts val="0"/>
              </a:spcAft>
              <a:buClr>
                <a:schemeClr val="dk1"/>
              </a:buClr>
              <a:buSzPts val="1280"/>
              <a:buFont typeface="Arial"/>
              <a:buNone/>
            </a:pPr>
            <a:r>
              <a:t/>
            </a:r>
            <a:endParaRPr b="1" u="sng"/>
          </a:p>
          <a:p>
            <a:pPr indent="-283464" lvl="0" marL="365760" rtl="0" algn="l">
              <a:lnSpc>
                <a:spcPct val="100000"/>
              </a:lnSpc>
              <a:spcBef>
                <a:spcPts val="600"/>
              </a:spcBef>
              <a:spcAft>
                <a:spcPts val="0"/>
              </a:spcAft>
              <a:buClr>
                <a:schemeClr val="dk1"/>
              </a:buClr>
              <a:buSzPts val="1280"/>
              <a:buFont typeface="Arial"/>
              <a:buNone/>
            </a:pPr>
            <a:r>
              <a:t/>
            </a:r>
            <a:endParaRPr sz="1600">
              <a:latin typeface="Cabin"/>
              <a:ea typeface="Cabin"/>
              <a:cs typeface="Cabin"/>
              <a:sym typeface="Cabin"/>
            </a:endParaRPr>
          </a:p>
          <a:p>
            <a:pPr indent="-283464" lvl="0" marL="365760" rtl="0" algn="l">
              <a:lnSpc>
                <a:spcPct val="100000"/>
              </a:lnSpc>
              <a:spcBef>
                <a:spcPts val="600"/>
              </a:spcBef>
              <a:spcAft>
                <a:spcPts val="0"/>
              </a:spcAft>
              <a:buClr>
                <a:schemeClr val="dk1"/>
              </a:buClr>
              <a:buSzPts val="1280"/>
              <a:buFont typeface="Arial"/>
              <a:buNone/>
            </a:pPr>
            <a:r>
              <a:rPr lang="en-US" sz="1600">
                <a:latin typeface="Cabin"/>
                <a:ea typeface="Cabin"/>
                <a:cs typeface="Cabin"/>
                <a:sym typeface="Cabin"/>
              </a:rPr>
              <a:t>________________ is/is not  _______________ because _______________, </a:t>
            </a:r>
            <a:endParaRPr sz="1600">
              <a:latin typeface="Cabin"/>
              <a:ea typeface="Cabin"/>
              <a:cs typeface="Cabin"/>
              <a:sym typeface="Cabin"/>
            </a:endParaRPr>
          </a:p>
          <a:p>
            <a:pPr indent="-283464" lvl="0" marL="365760" rtl="0" algn="l">
              <a:lnSpc>
                <a:spcPct val="100000"/>
              </a:lnSpc>
              <a:spcBef>
                <a:spcPts val="600"/>
              </a:spcBef>
              <a:spcAft>
                <a:spcPts val="0"/>
              </a:spcAft>
              <a:buClr>
                <a:schemeClr val="dk1"/>
              </a:buClr>
              <a:buSzPts val="1280"/>
              <a:buFont typeface="Arial"/>
              <a:buNone/>
            </a:pPr>
            <a:r>
              <a:rPr lang="en-US" sz="1600">
                <a:latin typeface="Cabin"/>
                <a:ea typeface="Cabin"/>
                <a:cs typeface="Cabin"/>
                <a:sym typeface="Cabin"/>
              </a:rPr>
              <a:t>	(Topic)				(Claim)					(Reason 1)</a:t>
            </a:r>
            <a:endParaRPr sz="1600">
              <a:latin typeface="Cabin"/>
              <a:ea typeface="Cabin"/>
              <a:cs typeface="Cabin"/>
              <a:sym typeface="Cabin"/>
            </a:endParaRPr>
          </a:p>
          <a:p>
            <a:pPr indent="-283464" lvl="0" marL="365760" rtl="0" algn="l">
              <a:lnSpc>
                <a:spcPct val="100000"/>
              </a:lnSpc>
              <a:spcBef>
                <a:spcPts val="600"/>
              </a:spcBef>
              <a:spcAft>
                <a:spcPts val="0"/>
              </a:spcAft>
              <a:buClr>
                <a:schemeClr val="dk1"/>
              </a:buClr>
              <a:buSzPts val="1280"/>
              <a:buFont typeface="Arial"/>
              <a:buNone/>
            </a:pPr>
            <a:r>
              <a:t/>
            </a:r>
            <a:endParaRPr sz="1600">
              <a:latin typeface="Cabin"/>
              <a:ea typeface="Cabin"/>
              <a:cs typeface="Cabin"/>
              <a:sym typeface="Cabin"/>
            </a:endParaRPr>
          </a:p>
          <a:p>
            <a:pPr indent="-283464" lvl="0" marL="365760" rtl="0" algn="l">
              <a:lnSpc>
                <a:spcPct val="100000"/>
              </a:lnSpc>
              <a:spcBef>
                <a:spcPts val="600"/>
              </a:spcBef>
              <a:spcAft>
                <a:spcPts val="0"/>
              </a:spcAft>
              <a:buClr>
                <a:schemeClr val="dk1"/>
              </a:buClr>
              <a:buSzPts val="1280"/>
              <a:buFont typeface="Arial"/>
              <a:buNone/>
            </a:pPr>
            <a:r>
              <a:rPr lang="en-US" sz="1600">
                <a:latin typeface="Cabin"/>
                <a:ea typeface="Cabin"/>
                <a:cs typeface="Cabin"/>
                <a:sym typeface="Cabin"/>
              </a:rPr>
              <a:t>____________________, and ______________________. </a:t>
            </a:r>
            <a:endParaRPr sz="1600">
              <a:latin typeface="Cabin"/>
              <a:ea typeface="Cabin"/>
              <a:cs typeface="Cabin"/>
              <a:sym typeface="Cabin"/>
            </a:endParaRPr>
          </a:p>
          <a:p>
            <a:pPr indent="-283464" lvl="0" marL="365760" rtl="0" algn="l">
              <a:lnSpc>
                <a:spcPct val="100000"/>
              </a:lnSpc>
              <a:spcBef>
                <a:spcPts val="600"/>
              </a:spcBef>
              <a:spcAft>
                <a:spcPts val="0"/>
              </a:spcAft>
              <a:buClr>
                <a:schemeClr val="dk1"/>
              </a:buClr>
              <a:buSzPts val="1280"/>
              <a:buFont typeface="Arial"/>
              <a:buNone/>
            </a:pPr>
            <a:r>
              <a:rPr lang="en-US" sz="1600">
                <a:latin typeface="Cabin"/>
                <a:ea typeface="Cabin"/>
                <a:cs typeface="Cabin"/>
                <a:sym typeface="Cabin"/>
              </a:rPr>
              <a:t>	(Reason 2)					(Reason 3)</a:t>
            </a:r>
            <a:endParaRPr sz="1600">
              <a:latin typeface="Cabin"/>
              <a:ea typeface="Cabin"/>
              <a:cs typeface="Cabin"/>
              <a:sym typeface="Cabi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My Thesis</a:t>
            </a:r>
            <a:endParaRPr/>
          </a:p>
        </p:txBody>
      </p:sp>
      <p:sp>
        <p:nvSpPr>
          <p:cNvPr id="152" name="Google Shape;152;p2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6096" lvl="0" marL="82296" marR="0" rtl="0" algn="l">
              <a:lnSpc>
                <a:spcPct val="90000"/>
              </a:lnSpc>
              <a:spcBef>
                <a:spcPts val="0"/>
              </a:spcBef>
              <a:spcAft>
                <a:spcPts val="0"/>
              </a:spcAft>
              <a:buClr>
                <a:schemeClr val="dk1"/>
              </a:buClr>
              <a:buSzPts val="525"/>
              <a:buFont typeface="Arial"/>
              <a:buNone/>
            </a:pPr>
            <a:r>
              <a:rPr b="0" i="0" lang="en-US" sz="2100" u="none" cap="none" strike="noStrike">
                <a:solidFill>
                  <a:schemeClr val="dk1"/>
                </a:solidFill>
                <a:latin typeface="Calibri"/>
                <a:ea typeface="Calibri"/>
                <a:cs typeface="Calibri"/>
                <a:sym typeface="Calibri"/>
              </a:rPr>
              <a:t>Nursing is a fulfilling career because of the training involved, the variety of work available, and the famous nurses that have made a difference.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5"/>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My Thesis (Argumentative)</a:t>
            </a:r>
            <a:endParaRPr/>
          </a:p>
        </p:txBody>
      </p:sp>
      <p:sp>
        <p:nvSpPr>
          <p:cNvPr id="158" name="Google Shape;158;p25"/>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Autofit/>
          </a:bodyPr>
          <a:lstStyle/>
          <a:p>
            <a:pPr indent="-6096" lvl="0" marL="82296" marR="0" rtl="0" algn="l">
              <a:lnSpc>
                <a:spcPct val="90000"/>
              </a:lnSpc>
              <a:spcBef>
                <a:spcPts val="0"/>
              </a:spcBef>
              <a:spcAft>
                <a:spcPts val="0"/>
              </a:spcAft>
              <a:buClr>
                <a:schemeClr val="dk1"/>
              </a:buClr>
              <a:buSzPts val="525"/>
              <a:buFont typeface="Arial"/>
              <a:buNone/>
            </a:pPr>
            <a:r>
              <a:rPr lang="en-US"/>
              <a:t>Cell phones should not be given to children below the age of twelve because of the risks to </a:t>
            </a:r>
            <a:r>
              <a:rPr lang="en-US"/>
              <a:t>their socialization skills, brain development, and coping mechanisms.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Step 4: Outline</a:t>
            </a:r>
            <a:endParaRPr/>
          </a:p>
        </p:txBody>
      </p:sp>
      <p:sp>
        <p:nvSpPr>
          <p:cNvPr id="164" name="Google Shape;164;p2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Create an outline that is parallel to your thesis statement</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Organize…..</a:t>
            </a:r>
            <a:endParaRPr/>
          </a:p>
          <a:p>
            <a:pPr indent="-457200" lvl="0" marL="45720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From most important to least important</a:t>
            </a:r>
            <a:endParaRPr/>
          </a:p>
          <a:p>
            <a:pPr indent="-457200" lvl="0" marL="45720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 Least important to most important.</a:t>
            </a:r>
            <a:endParaRPr/>
          </a:p>
          <a:p>
            <a:pPr indent="-457200" lvl="0" marL="45720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Chronologically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7"/>
          <p:cNvSpPr txBox="1"/>
          <p:nvPr/>
        </p:nvSpPr>
        <p:spPr>
          <a:xfrm>
            <a:off x="1371600" y="0"/>
            <a:ext cx="5638800" cy="712502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Nursing: The Career That Cares</a:t>
            </a:r>
            <a:br>
              <a:rPr b="0" i="0" lang="en-US" sz="1100" u="none" cap="none" strike="noStrike">
                <a:solidFill>
                  <a:schemeClr val="dk1"/>
                </a:solidFill>
                <a:latin typeface="Calibri"/>
                <a:ea typeface="Calibri"/>
                <a:cs typeface="Calibri"/>
                <a:sym typeface="Calibri"/>
              </a:rPr>
            </a:b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Thesis Statement: Nursing is a fulfilling career because of the training involved, the variety of work available, and the famous nurses that have made a difference.</a:t>
            </a:r>
            <a:endParaRPr/>
          </a:p>
          <a:p>
            <a:pPr indent="0" lvl="0" marL="0" marR="0" rtl="0" algn="l">
              <a:lnSpc>
                <a:spcPct val="100000"/>
              </a:lnSpc>
              <a:spcBef>
                <a:spcPts val="0"/>
              </a:spcBef>
              <a:spcAft>
                <a:spcPts val="0"/>
              </a:spcAft>
              <a:buClr>
                <a:schemeClr val="dk1"/>
              </a:buClr>
              <a:buSzPts val="275"/>
              <a:buFont typeface="Calibri"/>
              <a:buNone/>
            </a:pPr>
            <a:br>
              <a:rPr b="0" i="0" lang="en-US" sz="1100" u="none" cap="none" strike="noStrike">
                <a:solidFill>
                  <a:schemeClr val="dk1"/>
                </a:solidFill>
                <a:latin typeface="Calibri"/>
                <a:ea typeface="Calibri"/>
                <a:cs typeface="Calibri"/>
                <a:sym typeface="Calibri"/>
              </a:rPr>
            </a:br>
            <a:r>
              <a:rPr b="0" i="0" lang="en-US" sz="1100" u="none" cap="none" strike="noStrike">
                <a:solidFill>
                  <a:schemeClr val="dk1"/>
                </a:solidFill>
                <a:latin typeface="Calibri"/>
                <a:ea typeface="Calibri"/>
                <a:cs typeface="Calibri"/>
                <a:sym typeface="Calibri"/>
              </a:rPr>
              <a:t>I. Introduction</a:t>
            </a:r>
            <a:endParaRPr/>
          </a:p>
          <a:p>
            <a:pPr indent="0" lvl="0" marL="0" marR="0" rtl="0" algn="l">
              <a:lnSpc>
                <a:spcPct val="100000"/>
              </a:lnSpc>
              <a:spcBef>
                <a:spcPts val="0"/>
              </a:spcBef>
              <a:spcAft>
                <a:spcPts val="0"/>
              </a:spcAft>
              <a:buClr>
                <a:schemeClr val="dk1"/>
              </a:buClr>
              <a:buSzPts val="275"/>
              <a:buFont typeface="Calibri"/>
              <a:buNone/>
            </a:pPr>
            <a:br>
              <a:rPr b="0" i="0" lang="en-US" sz="1100" u="none" cap="none" strike="noStrike">
                <a:solidFill>
                  <a:schemeClr val="dk1"/>
                </a:solidFill>
                <a:latin typeface="Calibri"/>
                <a:ea typeface="Calibri"/>
                <a:cs typeface="Calibri"/>
                <a:sym typeface="Calibri"/>
              </a:rPr>
            </a:b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II. The first step to becoming a nurse is the training.</a:t>
            </a:r>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	A. Schooling and Degrees</a:t>
            </a:r>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	B. Clinicals</a:t>
            </a:r>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	        1. What are clinicals?</a:t>
            </a:r>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	        2. How do they help future nurses?</a:t>
            </a:r>
            <a:endParaRPr/>
          </a:p>
          <a:p>
            <a:pPr indent="0" lvl="0" marL="0" marR="0" rtl="0" algn="l">
              <a:lnSpc>
                <a:spcPct val="100000"/>
              </a:lnSpc>
              <a:spcBef>
                <a:spcPts val="0"/>
              </a:spcBef>
              <a:spcAft>
                <a:spcPts val="0"/>
              </a:spcAft>
              <a:buClr>
                <a:schemeClr val="dk1"/>
              </a:buClr>
              <a:buSzPts val="275"/>
              <a:buFont typeface="Calibri"/>
              <a:buNone/>
            </a:pPr>
            <a:br>
              <a:rPr b="0" i="0" lang="en-US" sz="1100" u="none" cap="none" strike="noStrike">
                <a:solidFill>
                  <a:schemeClr val="dk1"/>
                </a:solidFill>
                <a:latin typeface="Calibri"/>
                <a:ea typeface="Calibri"/>
                <a:cs typeface="Calibri"/>
                <a:sym typeface="Calibri"/>
              </a:rPr>
            </a:b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III. Deciding exactly which field to enter can be a difficult decision for a nurse because there is such a wide variety of options.</a:t>
            </a:r>
            <a:endParaRPr/>
          </a:p>
          <a:p>
            <a:pPr indent="0" lvl="1" marL="4572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A. Emergency Nursing</a:t>
            </a:r>
            <a:endParaRPr/>
          </a:p>
          <a:p>
            <a:pPr indent="0" lvl="2" marL="9144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1. Hectic, challenging</a:t>
            </a:r>
            <a:endParaRPr/>
          </a:p>
          <a:p>
            <a:pPr indent="0" lvl="2" marL="9144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2. All areas of the medical field</a:t>
            </a:r>
            <a:endParaRPr/>
          </a:p>
          <a:p>
            <a:pPr indent="0" lvl="1" marL="4572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B. Neonatal Nursing</a:t>
            </a:r>
            <a:endParaRPr/>
          </a:p>
          <a:p>
            <a:pPr indent="0" lvl="1" marL="4572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C. Geriatric Nursing</a:t>
            </a:r>
            <a:endParaRPr/>
          </a:p>
          <a:p>
            <a:pPr indent="0" lvl="0" marL="0" marR="0" rtl="0" algn="l">
              <a:lnSpc>
                <a:spcPct val="100000"/>
              </a:lnSpc>
              <a:spcBef>
                <a:spcPts val="0"/>
              </a:spcBef>
              <a:spcAft>
                <a:spcPts val="0"/>
              </a:spcAft>
              <a:buClr>
                <a:schemeClr val="dk1"/>
              </a:buClr>
              <a:buSzPts val="275"/>
              <a:buFont typeface="Calibri"/>
              <a:buNone/>
            </a:pPr>
            <a:br>
              <a:rPr b="0" i="0" lang="en-US" sz="1100" u="none" cap="none" strike="noStrike">
                <a:solidFill>
                  <a:schemeClr val="dk1"/>
                </a:solidFill>
                <a:latin typeface="Calibri"/>
                <a:ea typeface="Calibri"/>
                <a:cs typeface="Calibri"/>
                <a:sym typeface="Calibri"/>
              </a:rPr>
            </a:b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IV. In choosing to become a nurse, one gets to enter a field where they have the opportunity to make history.</a:t>
            </a:r>
            <a:endParaRPr/>
          </a:p>
          <a:p>
            <a:pPr indent="0" lvl="1" marL="4572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A. Florence Nightingale </a:t>
            </a:r>
            <a:endParaRPr/>
          </a:p>
          <a:p>
            <a:pPr indent="0" lvl="2" marL="9144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1. Life</a:t>
            </a:r>
            <a:endParaRPr/>
          </a:p>
          <a:p>
            <a:pPr indent="0" lvl="2" marL="9144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2. Accomplishments </a:t>
            </a:r>
            <a:endParaRPr/>
          </a:p>
          <a:p>
            <a:pPr indent="0" lvl="0" marL="0" marR="0" rtl="0" algn="l">
              <a:lnSpc>
                <a:spcPct val="100000"/>
              </a:lnSpc>
              <a:spcBef>
                <a:spcPts val="0"/>
              </a:spcBef>
              <a:spcAft>
                <a:spcPts val="0"/>
              </a:spcAft>
              <a:buClr>
                <a:schemeClr val="dk1"/>
              </a:buClr>
              <a:buSzPts val="275"/>
              <a:buFont typeface="Calibri"/>
              <a:buNone/>
            </a:pPr>
            <a:br>
              <a:rPr b="0" i="0" lang="en-US" sz="1100" u="none" cap="none" strike="noStrike">
                <a:solidFill>
                  <a:schemeClr val="dk1"/>
                </a:solidFill>
                <a:latin typeface="Calibri"/>
                <a:ea typeface="Calibri"/>
                <a:cs typeface="Calibri"/>
                <a:sym typeface="Calibri"/>
              </a:rPr>
            </a:br>
            <a:endParaRPr b="0" i="0" sz="1100" u="none" cap="none" strike="noStrike">
              <a:solidFill>
                <a:schemeClr val="dk1"/>
              </a:solidFill>
              <a:latin typeface="Calibri"/>
              <a:ea typeface="Calibri"/>
              <a:cs typeface="Calibri"/>
              <a:sym typeface="Calibri"/>
            </a:endParaRPr>
          </a:p>
          <a:p>
            <a:pPr indent="0" lvl="1" marL="4572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B. Clara Barton </a:t>
            </a:r>
            <a:endParaRPr/>
          </a:p>
          <a:p>
            <a:pPr indent="0" lvl="2" marL="9144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1. Accomplishments</a:t>
            </a:r>
            <a:endParaRPr/>
          </a:p>
          <a:p>
            <a:pPr indent="0" lvl="2" marL="91440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2. Impact </a:t>
            </a:r>
            <a:endParaRPr/>
          </a:p>
          <a:p>
            <a:pPr indent="0" lvl="0" marL="0" marR="0" rtl="0" algn="l">
              <a:lnSpc>
                <a:spcPct val="100000"/>
              </a:lnSpc>
              <a:spcBef>
                <a:spcPts val="0"/>
              </a:spcBef>
              <a:spcAft>
                <a:spcPts val="0"/>
              </a:spcAft>
              <a:buClr>
                <a:schemeClr val="dk1"/>
              </a:buClr>
              <a:buSzPts val="275"/>
              <a:buFont typeface="Calibri"/>
              <a:buNone/>
            </a:pPr>
            <a:br>
              <a:rPr b="0" i="0" lang="en-US" sz="1100" u="none" cap="none" strike="noStrike">
                <a:solidFill>
                  <a:schemeClr val="dk1"/>
                </a:solidFill>
                <a:latin typeface="Calibri"/>
                <a:ea typeface="Calibri"/>
                <a:cs typeface="Calibri"/>
                <a:sym typeface="Calibri"/>
              </a:rPr>
            </a:br>
            <a:endParaRPr b="0" i="0" sz="1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75"/>
              <a:buFont typeface="Calibri"/>
              <a:buNone/>
            </a:pPr>
            <a:r>
              <a:rPr b="0" i="0" lang="en-US" sz="1100" u="none" cap="none" strike="noStrike">
                <a:solidFill>
                  <a:schemeClr val="dk1"/>
                </a:solidFill>
                <a:latin typeface="Calibri"/>
                <a:ea typeface="Calibri"/>
                <a:cs typeface="Calibri"/>
                <a:sym typeface="Calibri"/>
              </a:rPr>
              <a:t>V. Conclusion</a:t>
            </a:r>
            <a:endParaRPr/>
          </a:p>
          <a:p>
            <a:pPr indent="0" lvl="0" marL="0" marR="0" rtl="0" algn="l">
              <a:lnSpc>
                <a:spcPct val="100000"/>
              </a:lnSpc>
              <a:spcBef>
                <a:spcPts val="0"/>
              </a:spcBef>
              <a:spcAft>
                <a:spcPts val="0"/>
              </a:spcAft>
              <a:buClr>
                <a:schemeClr val="dk1"/>
              </a:buClr>
              <a:buSzPts val="450"/>
              <a:buFont typeface="Calibri"/>
              <a:buNone/>
            </a:pPr>
            <a:br>
              <a:rPr b="0" i="0" lang="en-US"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Step 5: Do Your Research</a:t>
            </a:r>
            <a:endParaRPr/>
          </a:p>
        </p:txBody>
      </p:sp>
      <p:sp>
        <p:nvSpPr>
          <p:cNvPr id="175" name="Google Shape;175;p28"/>
          <p:cNvSpPr txBox="1"/>
          <p:nvPr/>
        </p:nvSpPr>
        <p:spPr>
          <a:xfrm>
            <a:off x="990600" y="1455738"/>
            <a:ext cx="8153400" cy="4495800"/>
          </a:xfrm>
          <a:prstGeom prst="rect">
            <a:avLst/>
          </a:prstGeom>
          <a:noFill/>
          <a:ln>
            <a:noFill/>
          </a:ln>
        </p:spPr>
        <p:txBody>
          <a:bodyPr anchorCtr="0" anchor="t" bIns="45700" lIns="91425" spcFirstLastPara="1" rIns="91425" wrap="square" tIns="45700">
            <a:noAutofit/>
          </a:bodyPr>
          <a:lstStyle/>
          <a:p>
            <a:pPr indent="-289560" lvl="0" marL="365760" marR="0" rtl="0" algn="l">
              <a:lnSpc>
                <a:spcPct val="100000"/>
              </a:lnSpc>
              <a:spcBef>
                <a:spcPts val="0"/>
              </a:spcBef>
              <a:spcAft>
                <a:spcPts val="0"/>
              </a:spcAft>
              <a:buClr>
                <a:schemeClr val="accent1"/>
              </a:buClr>
              <a:buSzPts val="2560"/>
              <a:buFont typeface="Noto Sans Symbols"/>
              <a:buChar char="●"/>
            </a:pPr>
            <a:r>
              <a:rPr b="0" i="0" lang="en-US" sz="3200" u="none" cap="none" strike="noStrike">
                <a:solidFill>
                  <a:schemeClr val="dk1"/>
                </a:solidFill>
                <a:latin typeface="Calibri"/>
                <a:ea typeface="Calibri"/>
                <a:cs typeface="Calibri"/>
                <a:sym typeface="Calibri"/>
              </a:rPr>
              <a:t>There is bad research, and then there is good research.</a:t>
            </a:r>
            <a:endParaRPr/>
          </a:p>
          <a:p>
            <a:pPr indent="-6096" lvl="0" marL="82296" marR="0" rtl="0" algn="l">
              <a:lnSpc>
                <a:spcPct val="100000"/>
              </a:lnSpc>
              <a:spcBef>
                <a:spcPts val="600"/>
              </a:spcBef>
              <a:spcAft>
                <a:spcPts val="0"/>
              </a:spcAft>
              <a:buClr>
                <a:schemeClr val="accent1"/>
              </a:buClr>
              <a:buSzPts val="3200"/>
              <a:buFont typeface="Noto Sans Symbols"/>
              <a:buNone/>
            </a:pPr>
            <a:r>
              <a:t/>
            </a:r>
            <a:endParaRPr b="0" i="0" sz="3200" u="none" cap="none" strike="noStrike">
              <a:solidFill>
                <a:schemeClr val="dk1"/>
              </a:solidFill>
              <a:latin typeface="Calibri"/>
              <a:ea typeface="Calibri"/>
              <a:cs typeface="Calibri"/>
              <a:sym typeface="Calibri"/>
            </a:endParaRPr>
          </a:p>
        </p:txBody>
      </p:sp>
      <p:sp>
        <p:nvSpPr>
          <p:cNvPr id="176" name="Google Shape;176;p28"/>
          <p:cNvSpPr txBox="1"/>
          <p:nvPr/>
        </p:nvSpPr>
        <p:spPr>
          <a:xfrm>
            <a:off x="1273048" y="2667000"/>
            <a:ext cx="3886200" cy="304698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1" i="0" lang="en-US" sz="3200" u="none" cap="none" strike="noStrike">
                <a:solidFill>
                  <a:schemeClr val="dk1"/>
                </a:solidFill>
                <a:latin typeface="Calibri"/>
                <a:ea typeface="Calibri"/>
                <a:cs typeface="Calibri"/>
                <a:sym typeface="Calibri"/>
              </a:rPr>
              <a:t>Bad Research</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Not credible or reliable</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Biased</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Outdated</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Incorrect</a:t>
            </a:r>
            <a:endParaRPr/>
          </a:p>
        </p:txBody>
      </p:sp>
      <p:sp>
        <p:nvSpPr>
          <p:cNvPr id="177" name="Google Shape;177;p28"/>
          <p:cNvSpPr txBox="1"/>
          <p:nvPr/>
        </p:nvSpPr>
        <p:spPr>
          <a:xfrm>
            <a:off x="4800600" y="2628900"/>
            <a:ext cx="3886200" cy="3046988"/>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800"/>
              <a:buFont typeface="Calibri"/>
              <a:buNone/>
            </a:pPr>
            <a:r>
              <a:rPr b="1" i="0" lang="en-US" sz="3200" u="none" cap="none" strike="noStrike">
                <a:solidFill>
                  <a:schemeClr val="dk1"/>
                </a:solidFill>
                <a:latin typeface="Calibri"/>
                <a:ea typeface="Calibri"/>
                <a:cs typeface="Calibri"/>
                <a:sym typeface="Calibri"/>
              </a:rPr>
              <a:t>Good Research</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Credible, reliable source</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Objective</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Current</a:t>
            </a:r>
            <a:endParaRPr/>
          </a:p>
          <a:p>
            <a:pPr indent="-285750" lvl="0" marL="28575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Correct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9"/>
          <p:cNvSpPr txBox="1"/>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80000"/>
              </a:lnSpc>
              <a:spcBef>
                <a:spcPts val="0"/>
              </a:spcBef>
              <a:spcAft>
                <a:spcPts val="0"/>
              </a:spcAft>
              <a:buClr>
                <a:srgbClr val="3E536F"/>
              </a:buClr>
              <a:buSzPts val="994"/>
              <a:buFont typeface="Calibri"/>
              <a:buNone/>
            </a:pPr>
            <a:r>
              <a:rPr b="0" i="0" lang="en-US" sz="3977" u="none" cap="none" strike="noStrike">
                <a:solidFill>
                  <a:srgbClr val="3E536F"/>
                </a:solidFill>
                <a:latin typeface="Calibri"/>
                <a:ea typeface="Calibri"/>
                <a:cs typeface="Calibri"/>
                <a:sym typeface="Calibri"/>
              </a:rPr>
              <a:t>In-Text Citations (Parenthetical Citations)</a:t>
            </a:r>
            <a:endParaRPr/>
          </a:p>
        </p:txBody>
      </p:sp>
      <p:sp>
        <p:nvSpPr>
          <p:cNvPr id="183" name="Google Shape;183;p29"/>
          <p:cNvSpPr txBox="1"/>
          <p:nvPr/>
        </p:nvSpPr>
        <p:spPr>
          <a:xfrm>
            <a:off x="457200" y="1600200"/>
            <a:ext cx="5181600" cy="48768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90000"/>
              </a:lnSpc>
              <a:spcBef>
                <a:spcPts val="0"/>
              </a:spcBef>
              <a:spcAft>
                <a:spcPts val="0"/>
              </a:spcAft>
              <a:buClr>
                <a:schemeClr val="accent1"/>
              </a:buClr>
              <a:buSzPts val="1600"/>
              <a:buFont typeface="Noto Sans Symbols"/>
              <a:buAutoNum type="arabicPeriod"/>
            </a:pPr>
            <a:r>
              <a:rPr b="0" i="0" lang="en-US" sz="2000" u="none" cap="none" strike="noStrike">
                <a:solidFill>
                  <a:schemeClr val="dk1"/>
                </a:solidFill>
                <a:latin typeface="Calibri"/>
                <a:ea typeface="Calibri"/>
                <a:cs typeface="Calibri"/>
                <a:sym typeface="Calibri"/>
              </a:rPr>
              <a:t>Cite a source to prove where you found your information.</a:t>
            </a:r>
            <a:endParaRPr/>
          </a:p>
          <a:p>
            <a:pPr indent="-609600" lvl="0" marL="609600" marR="0" rtl="0" algn="l">
              <a:lnSpc>
                <a:spcPct val="90000"/>
              </a:lnSpc>
              <a:spcBef>
                <a:spcPts val="600"/>
              </a:spcBef>
              <a:spcAft>
                <a:spcPts val="0"/>
              </a:spcAft>
              <a:buClr>
                <a:schemeClr val="accent1"/>
              </a:buClr>
              <a:buSzPts val="1600"/>
              <a:buFont typeface="Noto Sans Symbols"/>
              <a:buAutoNum type="arabicPeriod"/>
            </a:pPr>
            <a:r>
              <a:rPr b="0" i="0" lang="en-US" sz="2000" u="none" cap="none" strike="noStrike">
                <a:solidFill>
                  <a:schemeClr val="dk1"/>
                </a:solidFill>
                <a:latin typeface="Calibri"/>
                <a:ea typeface="Calibri"/>
                <a:cs typeface="Calibri"/>
                <a:sym typeface="Calibri"/>
              </a:rPr>
              <a:t>You cite your sources within the body of the paper – at the end of the sentence where the information was used.</a:t>
            </a:r>
            <a:endParaRPr/>
          </a:p>
          <a:p>
            <a:pPr indent="-609600" lvl="0" marL="609600" marR="0" rtl="0" algn="l">
              <a:lnSpc>
                <a:spcPct val="90000"/>
              </a:lnSpc>
              <a:spcBef>
                <a:spcPts val="600"/>
              </a:spcBef>
              <a:spcAft>
                <a:spcPts val="0"/>
              </a:spcAft>
              <a:buClr>
                <a:schemeClr val="accent1"/>
              </a:buClr>
              <a:buSzPts val="1600"/>
              <a:buFont typeface="Noto Sans Symbols"/>
              <a:buAutoNum type="arabicPeriod"/>
            </a:pPr>
            <a:r>
              <a:rPr b="0" i="0" lang="en-US" sz="2000" u="none" cap="none" strike="noStrike">
                <a:solidFill>
                  <a:schemeClr val="dk1"/>
                </a:solidFill>
                <a:latin typeface="Calibri"/>
                <a:ea typeface="Calibri"/>
                <a:cs typeface="Calibri"/>
                <a:sym typeface="Calibri"/>
              </a:rPr>
              <a:t>Citing a source is done in this manner: </a:t>
            </a:r>
            <a:endParaRPr/>
          </a:p>
          <a:p>
            <a:pPr indent="-609600" lvl="0" marL="609600" marR="0" rtl="0" algn="l">
              <a:lnSpc>
                <a:spcPct val="90000"/>
              </a:lnSpc>
              <a:spcBef>
                <a:spcPts val="600"/>
              </a:spcBef>
              <a:spcAft>
                <a:spcPts val="0"/>
              </a:spcAft>
              <a:buClr>
                <a:schemeClr val="accent1"/>
              </a:buClr>
              <a:buSzPts val="500"/>
              <a:buFont typeface="Noto Sans Symbols"/>
              <a:buNone/>
            </a:pPr>
            <a:r>
              <a:rPr b="0" i="0" lang="en-US" sz="2000" u="none" cap="none" strike="noStrike">
                <a:solidFill>
                  <a:schemeClr val="dk1"/>
                </a:solidFill>
                <a:latin typeface="Calibri"/>
                <a:ea typeface="Calibri"/>
                <a:cs typeface="Calibri"/>
                <a:sym typeface="Calibri"/>
              </a:rPr>
              <a:t>(author’s last name   page number).</a:t>
            </a:r>
            <a:endParaRPr/>
          </a:p>
          <a:p>
            <a:pPr indent="-609600" lvl="0" marL="609600" marR="0" rtl="0" algn="l">
              <a:lnSpc>
                <a:spcPct val="90000"/>
              </a:lnSpc>
              <a:spcBef>
                <a:spcPts val="600"/>
              </a:spcBef>
              <a:spcAft>
                <a:spcPts val="0"/>
              </a:spcAft>
              <a:buClr>
                <a:schemeClr val="accent1"/>
              </a:buClr>
              <a:buSzPts val="500"/>
              <a:buFont typeface="Noto Sans Symbols"/>
              <a:buNone/>
            </a:pPr>
            <a:r>
              <a:rPr b="0" i="0" lang="en-US" sz="2000" u="none" cap="none" strike="noStrike">
                <a:solidFill>
                  <a:schemeClr val="dk1"/>
                </a:solidFill>
                <a:latin typeface="Calibri"/>
                <a:ea typeface="Calibri"/>
                <a:cs typeface="Calibri"/>
                <a:sym typeface="Calibri"/>
              </a:rPr>
              <a:t>	**There is NO comma between the two items.** EX: (Bloom 322).</a:t>
            </a:r>
            <a:endParaRPr/>
          </a:p>
          <a:p>
            <a:pPr indent="-609600" lvl="0" marL="609600" marR="0" rtl="0" algn="l">
              <a:lnSpc>
                <a:spcPct val="90000"/>
              </a:lnSpc>
              <a:spcBef>
                <a:spcPts val="600"/>
              </a:spcBef>
              <a:spcAft>
                <a:spcPts val="0"/>
              </a:spcAft>
              <a:buClr>
                <a:schemeClr val="accent1"/>
              </a:buClr>
              <a:buSzPts val="500"/>
              <a:buFont typeface="Noto Sans Symbols"/>
              <a:buNone/>
            </a:pPr>
            <a:r>
              <a:rPr b="0" i="0" lang="en-US" sz="2000" u="none" cap="none" strike="noStrike">
                <a:solidFill>
                  <a:schemeClr val="dk1"/>
                </a:solidFill>
                <a:latin typeface="Calibri"/>
                <a:ea typeface="Calibri"/>
                <a:cs typeface="Calibri"/>
                <a:sym typeface="Calibri"/>
              </a:rPr>
              <a:t>	**Notice the period goes AFTER the citation.</a:t>
            </a:r>
            <a:endParaRPr/>
          </a:p>
          <a:p>
            <a:pPr indent="-609600" lvl="0" marL="609600" marR="0" rtl="0" algn="l">
              <a:lnSpc>
                <a:spcPct val="90000"/>
              </a:lnSpc>
              <a:spcBef>
                <a:spcPts val="600"/>
              </a:spcBef>
              <a:spcAft>
                <a:spcPts val="0"/>
              </a:spcAft>
              <a:buClr>
                <a:schemeClr val="accent1"/>
              </a:buClr>
              <a:buSzPts val="500"/>
              <a:buFont typeface="Noto Sans Symbols"/>
              <a:buNone/>
            </a:pPr>
            <a:r>
              <a:rPr b="0" i="0" lang="en-US" sz="2000" u="none" cap="none" strike="noStrike">
                <a:solidFill>
                  <a:schemeClr val="dk1"/>
                </a:solidFill>
                <a:latin typeface="Calibri"/>
                <a:ea typeface="Calibri"/>
                <a:cs typeface="Calibri"/>
                <a:sym typeface="Calibri"/>
              </a:rPr>
              <a:t>4. Cite any information that was not your own idea or generally known information.</a:t>
            </a:r>
            <a:endParaRPr/>
          </a:p>
        </p:txBody>
      </p:sp>
      <p:sp>
        <p:nvSpPr>
          <p:cNvPr id="184" name="Google Shape;184;p29"/>
          <p:cNvSpPr txBox="1"/>
          <p:nvPr/>
        </p:nvSpPr>
        <p:spPr>
          <a:xfrm>
            <a:off x="5867400" y="1828800"/>
            <a:ext cx="3200400" cy="415498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450"/>
              <a:buFont typeface="Arial"/>
              <a:buNone/>
            </a:pPr>
            <a:r>
              <a:rPr b="0" i="0" lang="en-US" sz="1800" u="none" cap="none" strike="noStrike">
                <a:solidFill>
                  <a:schemeClr val="dk1"/>
                </a:solidFill>
                <a:latin typeface="Arial"/>
                <a:ea typeface="Arial"/>
                <a:cs typeface="Arial"/>
                <a:sym typeface="Arial"/>
              </a:rPr>
              <a:t>	</a:t>
            </a:r>
            <a:r>
              <a:rPr b="0" i="0" lang="en-US" sz="2400" u="sng" cap="none" strike="noStrike">
                <a:solidFill>
                  <a:schemeClr val="dk1"/>
                </a:solidFill>
                <a:latin typeface="Arial"/>
                <a:ea typeface="Arial"/>
                <a:cs typeface="Arial"/>
                <a:sym typeface="Arial"/>
              </a:rPr>
              <a:t>Cite</a:t>
            </a:r>
            <a:endParaRPr/>
          </a:p>
          <a:p>
            <a:pPr indent="-152400" lvl="0" marL="0" marR="0" rtl="0" algn="l">
              <a:lnSpc>
                <a:spcPct val="100000"/>
              </a:lnSpc>
              <a:spcBef>
                <a:spcPts val="12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Opinions, comments, sayings, summarized material, researched information</a:t>
            </a:r>
            <a:endParaRPr/>
          </a:p>
          <a:p>
            <a:pPr indent="0" lvl="0" marL="0" marR="0" rtl="0" algn="l">
              <a:lnSpc>
                <a:spcPct val="100000"/>
              </a:lnSpc>
              <a:spcBef>
                <a:spcPts val="1200"/>
              </a:spcBef>
              <a:spcAft>
                <a:spcPts val="0"/>
              </a:spcAft>
              <a:buClr>
                <a:srgbClr val="000000"/>
              </a:buClr>
              <a:buSzPts val="2400"/>
              <a:buFont typeface="Arial"/>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	</a:t>
            </a:r>
            <a:r>
              <a:rPr b="0" i="0" lang="en-US" sz="2400" u="sng" cap="none" strike="noStrike">
                <a:solidFill>
                  <a:schemeClr val="dk1"/>
                </a:solidFill>
                <a:latin typeface="Arial"/>
                <a:ea typeface="Arial"/>
                <a:cs typeface="Arial"/>
                <a:sym typeface="Arial"/>
              </a:rPr>
              <a:t>Don’t Cite</a:t>
            </a:r>
            <a:endParaRPr/>
          </a:p>
          <a:p>
            <a:pPr indent="0" lvl="0" marL="0" marR="0" rtl="0" algn="l">
              <a:lnSpc>
                <a:spcPct val="100000"/>
              </a:lnSpc>
              <a:spcBef>
                <a:spcPts val="120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Common known information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0"/>
          <p:cNvSpPr txBox="1"/>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3E536F"/>
              </a:buClr>
              <a:buSzPts val="925"/>
              <a:buFont typeface="Calibri"/>
              <a:buNone/>
            </a:pPr>
            <a:r>
              <a:rPr b="0" i="0" lang="en-US" sz="3700" u="none" cap="none" strike="noStrike">
                <a:solidFill>
                  <a:srgbClr val="3E536F"/>
                </a:solidFill>
                <a:latin typeface="Calibri"/>
                <a:ea typeface="Calibri"/>
                <a:cs typeface="Calibri"/>
                <a:sym typeface="Calibri"/>
              </a:rPr>
              <a:t>Examples of Parenthetical Documentation</a:t>
            </a:r>
            <a:endParaRPr/>
          </a:p>
        </p:txBody>
      </p:sp>
      <p:sp>
        <p:nvSpPr>
          <p:cNvPr id="190" name="Google Shape;190;p30"/>
          <p:cNvSpPr txBox="1"/>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609600" lvl="0" marL="609600" marR="0" rtl="0" algn="l">
              <a:lnSpc>
                <a:spcPct val="80000"/>
              </a:lnSpc>
              <a:spcBef>
                <a:spcPts val="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If there is a direct quote from a source, use quotation marks, write the quote exactly as it appeared in the source, then close the quotation marks and in parentheses use the author’s last name and the page number followed by a parenthesis and then period.</a:t>
            </a:r>
            <a:endParaRPr/>
          </a:p>
          <a:p>
            <a:pPr indent="-609600" lvl="0" marL="609600" marR="0" rtl="0" algn="l">
              <a:lnSpc>
                <a:spcPct val="80000"/>
              </a:lnSpc>
              <a:spcBef>
                <a:spcPts val="600"/>
              </a:spcBef>
              <a:spcAft>
                <a:spcPts val="0"/>
              </a:spcAft>
              <a:buClr>
                <a:schemeClr val="accent1"/>
              </a:buClr>
              <a:buSzPts val="600"/>
              <a:buFont typeface="Noto Sans Symbols"/>
              <a:buNone/>
            </a:pPr>
            <a:r>
              <a:rPr b="0" i="0" lang="en-US" sz="2400" u="none" cap="none" strike="noStrike">
                <a:solidFill>
                  <a:schemeClr val="dk1"/>
                </a:solidFill>
                <a:latin typeface="Calibri"/>
                <a:ea typeface="Calibri"/>
                <a:cs typeface="Calibri"/>
                <a:sym typeface="Calibri"/>
              </a:rPr>
              <a:t>	EX: 	“I love </a:t>
            </a:r>
            <a:r>
              <a:rPr b="0" i="0" lang="en-US" sz="2400" u="sng" cap="none" strike="noStrike">
                <a:solidFill>
                  <a:schemeClr val="dk1"/>
                </a:solidFill>
                <a:latin typeface="Calibri"/>
                <a:ea typeface="Calibri"/>
                <a:cs typeface="Calibri"/>
                <a:sym typeface="Calibri"/>
              </a:rPr>
              <a:t>Their Eyes Were Watching God</a:t>
            </a:r>
            <a:r>
              <a:rPr b="0" i="0" lang="en-US" sz="2400" u="none" cap="none" strike="noStrike">
                <a:solidFill>
                  <a:schemeClr val="dk1"/>
                </a:solidFill>
                <a:latin typeface="Calibri"/>
                <a:ea typeface="Calibri"/>
                <a:cs typeface="Calibri"/>
                <a:sym typeface="Calibri"/>
              </a:rPr>
              <a:t>, it is 		one of my favorite books” (Smith 1).</a:t>
            </a:r>
            <a:endParaRPr/>
          </a:p>
          <a:p>
            <a:pPr indent="-609600" lvl="0" marL="609600" marR="0" rtl="0" algn="l">
              <a:lnSpc>
                <a:spcPct val="80000"/>
              </a:lnSpc>
              <a:spcBef>
                <a:spcPts val="60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If the source has already been identified in the text, there is no need to repeat it in the citation.</a:t>
            </a:r>
            <a:endParaRPr/>
          </a:p>
          <a:p>
            <a:pPr indent="-609600" lvl="0" marL="609600" marR="0" rtl="0" algn="l">
              <a:lnSpc>
                <a:spcPct val="80000"/>
              </a:lnSpc>
              <a:spcBef>
                <a:spcPts val="600"/>
              </a:spcBef>
              <a:spcAft>
                <a:spcPts val="0"/>
              </a:spcAft>
              <a:buClr>
                <a:schemeClr val="accent1"/>
              </a:buClr>
              <a:buSzPts val="600"/>
              <a:buFont typeface="Noto Sans Symbols"/>
              <a:buNone/>
            </a:pPr>
            <a:r>
              <a:rPr b="0" i="0" lang="en-US" sz="2400" u="none" cap="none" strike="noStrike">
                <a:solidFill>
                  <a:schemeClr val="dk1"/>
                </a:solidFill>
                <a:latin typeface="Calibri"/>
                <a:ea typeface="Calibri"/>
                <a:cs typeface="Calibri"/>
                <a:sym typeface="Calibri"/>
              </a:rPr>
              <a:t>			In Jane Smith’s autobiography, </a:t>
            </a:r>
            <a:r>
              <a:rPr b="0" i="0" lang="en-US" sz="2400" u="sng" cap="none" strike="noStrike">
                <a:solidFill>
                  <a:schemeClr val="dk1"/>
                </a:solidFill>
                <a:latin typeface="Calibri"/>
                <a:ea typeface="Calibri"/>
                <a:cs typeface="Calibri"/>
                <a:sym typeface="Calibri"/>
              </a:rPr>
              <a:t>A Few of </a:t>
            </a:r>
            <a:r>
              <a:rPr b="0" i="0" lang="en-US" sz="2400" u="none" cap="none" strike="noStrike">
                <a:solidFill>
                  <a:schemeClr val="dk1"/>
                </a:solidFill>
                <a:latin typeface="Calibri"/>
                <a:ea typeface="Calibri"/>
                <a:cs typeface="Calibri"/>
                <a:sym typeface="Calibri"/>
              </a:rPr>
              <a:t>		</a:t>
            </a:r>
            <a:r>
              <a:rPr b="0" i="0" lang="en-US" sz="2400" u="sng" cap="none" strike="noStrike">
                <a:solidFill>
                  <a:schemeClr val="dk1"/>
                </a:solidFill>
                <a:latin typeface="Calibri"/>
                <a:ea typeface="Calibri"/>
                <a:cs typeface="Calibri"/>
                <a:sym typeface="Calibri"/>
              </a:rPr>
              <a:t>My Favorite Things</a:t>
            </a:r>
            <a:r>
              <a:rPr b="0" i="0" lang="en-US" sz="2400" u="none" cap="none" strike="noStrike">
                <a:solidFill>
                  <a:schemeClr val="dk1"/>
                </a:solidFill>
                <a:latin typeface="Calibri"/>
                <a:ea typeface="Calibri"/>
                <a:cs typeface="Calibri"/>
                <a:sym typeface="Calibri"/>
              </a:rPr>
              <a:t>, she wrote “I love </a:t>
            </a:r>
            <a:r>
              <a:rPr b="0" i="0" lang="en-US" sz="2400" u="sng" cap="none" strike="noStrike">
                <a:solidFill>
                  <a:schemeClr val="dk1"/>
                </a:solidFill>
                <a:latin typeface="Calibri"/>
                <a:ea typeface="Calibri"/>
                <a:cs typeface="Calibri"/>
                <a:sym typeface="Calibri"/>
              </a:rPr>
              <a:t>Their Eyes Were Watching God</a:t>
            </a:r>
            <a:r>
              <a:rPr b="0" i="0" lang="en-US" sz="2400" u="none" cap="none" strike="noStrike">
                <a:solidFill>
                  <a:schemeClr val="dk1"/>
                </a:solidFill>
                <a:latin typeface="Calibri"/>
                <a:ea typeface="Calibri"/>
                <a:cs typeface="Calibri"/>
                <a:sym typeface="Calibri"/>
              </a:rPr>
              <a:t>, it is one of my favorite books” (1).</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3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What about citing sources without an author?</a:t>
            </a:r>
            <a:endParaRPr/>
          </a:p>
        </p:txBody>
      </p:sp>
      <p:sp>
        <p:nvSpPr>
          <p:cNvPr id="196" name="Google Shape;196;p3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When a source has no known author:</a:t>
            </a:r>
            <a:endParaRPr/>
          </a:p>
          <a:p>
            <a:pPr indent="-171450" lvl="1" marL="514350" marR="0" rtl="0" algn="l">
              <a:lnSpc>
                <a:spcPct val="90000"/>
              </a:lnSpc>
              <a:spcBef>
                <a:spcPts val="375"/>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Use a shortened title of the work instead of an author name. </a:t>
            </a:r>
            <a:endParaRPr/>
          </a:p>
          <a:p>
            <a:pPr indent="-171450" lvl="1" marL="514350" marR="0" rtl="0" algn="l">
              <a:lnSpc>
                <a:spcPct val="90000"/>
              </a:lnSpc>
              <a:spcBef>
                <a:spcPts val="375"/>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Place the title in quotation marks if it's a short work (such as an article) </a:t>
            </a:r>
            <a:endParaRPr/>
          </a:p>
          <a:p>
            <a:pPr indent="-171450" lvl="1" marL="514350" marR="0" rtl="0" algn="l">
              <a:lnSpc>
                <a:spcPct val="90000"/>
              </a:lnSpc>
              <a:spcBef>
                <a:spcPts val="375"/>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Italicize it if it's a longer work (e.g. plays, books, television shows, entire Web sites) and provide a page number.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What is a research paper?</a:t>
            </a:r>
            <a:endParaRPr/>
          </a:p>
        </p:txBody>
      </p:sp>
      <p:sp>
        <p:nvSpPr>
          <p:cNvPr id="90" name="Google Shape;90;p14"/>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7800" lvl="0" marL="17145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It is an entirely new work that you create by gathering research from other sources to support your </a:t>
            </a:r>
            <a:r>
              <a:rPr b="0" i="0" lang="en-US" sz="2800" u="sng" cap="none" strike="noStrike">
                <a:solidFill>
                  <a:schemeClr val="dk1"/>
                </a:solidFill>
                <a:latin typeface="Calibri"/>
                <a:ea typeface="Calibri"/>
                <a:cs typeface="Calibri"/>
                <a:sym typeface="Calibri"/>
              </a:rPr>
              <a:t>thesis statement</a:t>
            </a:r>
            <a:r>
              <a:rPr b="0" i="0" lang="en-US" sz="2800" u="none" cap="none" strike="noStrike">
                <a:solidFill>
                  <a:schemeClr val="dk1"/>
                </a:solidFill>
                <a:latin typeface="Calibri"/>
                <a:ea typeface="Calibri"/>
                <a:cs typeface="Calibri"/>
                <a:sym typeface="Calibri"/>
              </a:rPr>
              <a:t>.</a:t>
            </a:r>
            <a:endParaRPr/>
          </a:p>
          <a:p>
            <a:pPr indent="-177800" lvl="0" marL="171450" marR="0" rtl="0" algn="l">
              <a:lnSpc>
                <a:spcPct val="90000"/>
              </a:lnSpc>
              <a:spcBef>
                <a:spcPts val="750"/>
              </a:spcBef>
              <a:spcAft>
                <a:spcPts val="0"/>
              </a:spcAft>
              <a:buClr>
                <a:schemeClr val="dk1"/>
              </a:buClr>
              <a:buSzPts val="2800"/>
              <a:buFont typeface="Arial"/>
              <a:buChar char="•"/>
            </a:pPr>
            <a:r>
              <a:rPr b="0" i="0" lang="en-US" sz="2800" u="none" cap="none" strike="noStrike">
                <a:solidFill>
                  <a:schemeClr val="dk1"/>
                </a:solidFill>
                <a:latin typeface="Calibri"/>
                <a:ea typeface="Calibri"/>
                <a:cs typeface="Calibri"/>
                <a:sym typeface="Calibri"/>
              </a:rPr>
              <a:t>Writing a research paper requires:</a:t>
            </a:r>
            <a:endParaRPr/>
          </a:p>
          <a:p>
            <a:pPr indent="-171450" lvl="1" marL="514350" marR="0" rtl="0" algn="l">
              <a:lnSpc>
                <a:spcPct val="90000"/>
              </a:lnSpc>
              <a:spcBef>
                <a:spcPts val="375"/>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Critical thinking skills</a:t>
            </a:r>
            <a:endParaRPr/>
          </a:p>
          <a:p>
            <a:pPr indent="-171450" lvl="1" marL="514350" marR="0" rtl="0" algn="l">
              <a:lnSpc>
                <a:spcPct val="90000"/>
              </a:lnSpc>
              <a:spcBef>
                <a:spcPts val="375"/>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Research</a:t>
            </a:r>
            <a:endParaRPr/>
          </a:p>
          <a:p>
            <a:pPr indent="-171450" lvl="1" marL="514350" marR="0" rtl="0" algn="l">
              <a:lnSpc>
                <a:spcPct val="90000"/>
              </a:lnSpc>
              <a:spcBef>
                <a:spcPts val="375"/>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Self monitoring and evaluation</a:t>
            </a:r>
            <a:endParaRPr/>
          </a:p>
          <a:p>
            <a:pPr indent="-171450" lvl="1" marL="514350" marR="0" rtl="0" algn="l">
              <a:lnSpc>
                <a:spcPct val="90000"/>
              </a:lnSpc>
              <a:spcBef>
                <a:spcPts val="375"/>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Editing</a:t>
            </a:r>
            <a:endParaRPr/>
          </a:p>
          <a:p>
            <a:pPr indent="-171450" lvl="1" marL="514350" marR="0" rtl="0" algn="l">
              <a:lnSpc>
                <a:spcPct val="90000"/>
              </a:lnSpc>
              <a:spcBef>
                <a:spcPts val="375"/>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Organization</a:t>
            </a:r>
            <a:endParaRPr/>
          </a:p>
        </p:txBody>
      </p:sp>
      <p:pic>
        <p:nvPicPr>
          <p:cNvPr descr="Image result for research paper meme" id="91" name="Google Shape;91;p14"/>
          <p:cNvPicPr preferRelativeResize="0"/>
          <p:nvPr/>
        </p:nvPicPr>
        <p:blipFill rotWithShape="1">
          <a:blip r:embed="rId3">
            <a:alphaModFix/>
          </a:blip>
          <a:srcRect b="0" l="0" r="0" t="0"/>
          <a:stretch/>
        </p:blipFill>
        <p:spPr>
          <a:xfrm>
            <a:off x="5257800" y="3582796"/>
            <a:ext cx="3590925" cy="272228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9"/>
                                        </p:tgtEl>
                                        <p:attrNameLst>
                                          <p:attrName>style.visibility</p:attrName>
                                        </p:attrNameLst>
                                      </p:cBhvr>
                                      <p:to>
                                        <p:strVal val="visible"/>
                                      </p:to>
                                    </p:set>
                                    <p:anim calcmode="lin" valueType="num">
                                      <p:cBhvr additive="base">
                                        <p:cTn dur="500"/>
                                        <p:tgtEl>
                                          <p:spTgt spid="8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anim calcmode="lin" valueType="num">
                                      <p:cBhvr additive="base">
                                        <p:cTn dur="500"/>
                                        <p:tgtEl>
                                          <p:spTgt spid="90">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anim calcmode="lin" valueType="num">
                                      <p:cBhvr additive="base">
                                        <p:cTn dur="500"/>
                                        <p:tgtEl>
                                          <p:spTgt spid="90">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xEl>
                                              <p:pRg end="2" st="2"/>
                                            </p:txEl>
                                          </p:spTgt>
                                        </p:tgtEl>
                                        <p:attrNameLst>
                                          <p:attrName>style.visibility</p:attrName>
                                        </p:attrNameLst>
                                      </p:cBhvr>
                                      <p:to>
                                        <p:strVal val="visible"/>
                                      </p:to>
                                    </p:set>
                                    <p:anim calcmode="lin" valueType="num">
                                      <p:cBhvr additive="base">
                                        <p:cTn dur="500"/>
                                        <p:tgtEl>
                                          <p:spTgt spid="90">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xEl>
                                              <p:pRg end="3" st="3"/>
                                            </p:txEl>
                                          </p:spTgt>
                                        </p:tgtEl>
                                        <p:attrNameLst>
                                          <p:attrName>style.visibility</p:attrName>
                                        </p:attrNameLst>
                                      </p:cBhvr>
                                      <p:to>
                                        <p:strVal val="visible"/>
                                      </p:to>
                                    </p:set>
                                    <p:anim calcmode="lin" valueType="num">
                                      <p:cBhvr additive="base">
                                        <p:cTn dur="500"/>
                                        <p:tgtEl>
                                          <p:spTgt spid="90">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xEl>
                                              <p:pRg end="4" st="4"/>
                                            </p:txEl>
                                          </p:spTgt>
                                        </p:tgtEl>
                                        <p:attrNameLst>
                                          <p:attrName>style.visibility</p:attrName>
                                        </p:attrNameLst>
                                      </p:cBhvr>
                                      <p:to>
                                        <p:strVal val="visible"/>
                                      </p:to>
                                    </p:set>
                                    <p:anim calcmode="lin" valueType="num">
                                      <p:cBhvr additive="base">
                                        <p:cTn dur="500"/>
                                        <p:tgtEl>
                                          <p:spTgt spid="90">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xEl>
                                              <p:pRg end="5" st="5"/>
                                            </p:txEl>
                                          </p:spTgt>
                                        </p:tgtEl>
                                        <p:attrNameLst>
                                          <p:attrName>style.visibility</p:attrName>
                                        </p:attrNameLst>
                                      </p:cBhvr>
                                      <p:to>
                                        <p:strVal val="visible"/>
                                      </p:to>
                                    </p:set>
                                    <p:anim calcmode="lin" valueType="num">
                                      <p:cBhvr additive="base">
                                        <p:cTn dur="500"/>
                                        <p:tgtEl>
                                          <p:spTgt spid="90">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xEl>
                                              <p:pRg end="6" st="6"/>
                                            </p:txEl>
                                          </p:spTgt>
                                        </p:tgtEl>
                                        <p:attrNameLst>
                                          <p:attrName>style.visibility</p:attrName>
                                        </p:attrNameLst>
                                      </p:cBhvr>
                                      <p:to>
                                        <p:strVal val="visible"/>
                                      </p:to>
                                    </p:set>
                                    <p:anim calcmode="lin" valueType="num">
                                      <p:cBhvr additive="base">
                                        <p:cTn dur="500"/>
                                        <p:tgtEl>
                                          <p:spTgt spid="90">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For example…</a:t>
            </a:r>
            <a:endParaRPr/>
          </a:p>
        </p:txBody>
      </p:sp>
      <p:sp>
        <p:nvSpPr>
          <p:cNvPr id="202" name="Google Shape;202;p3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Many animals in the circus suffer because they spend over ninety percent of their time restricted to confinement, either in cages or in chains (“Enjoy the Circus? The Animals Don't”).</a:t>
            </a:r>
            <a:endParaRPr/>
          </a:p>
          <a:p>
            <a:pPr indent="-171450" lvl="0" marL="171450" marR="0" rtl="0" algn="l">
              <a:lnSpc>
                <a:spcPct val="90000"/>
              </a:lnSpc>
              <a:spcBef>
                <a:spcPts val="750"/>
              </a:spcBef>
              <a:spcAft>
                <a:spcPts val="0"/>
              </a:spcAft>
              <a:buClr>
                <a:schemeClr val="dk1"/>
              </a:buClr>
              <a:buSzPts val="2100"/>
              <a:buFont typeface="Arial"/>
              <a:buNone/>
            </a:pPr>
            <a:r>
              <a:t/>
            </a:r>
            <a:endParaRPr b="0" i="0" sz="2100" u="none" cap="none" strike="noStrike">
              <a:solidFill>
                <a:schemeClr val="dk1"/>
              </a:solidFill>
              <a:latin typeface="Calibri"/>
              <a:ea typeface="Calibri"/>
              <a:cs typeface="Calibri"/>
              <a:sym typeface="Calibri"/>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In recent years, the number of people diagnosed with fernacopoloscasm has increased by 93 % (</a:t>
            </a:r>
            <a:r>
              <a:rPr b="0" i="1" lang="en-US" sz="2100" u="none" cap="none" strike="noStrike">
                <a:solidFill>
                  <a:schemeClr val="dk1"/>
                </a:solidFill>
                <a:latin typeface="Calibri"/>
                <a:ea typeface="Calibri"/>
                <a:cs typeface="Calibri"/>
                <a:sym typeface="Calibri"/>
              </a:rPr>
              <a:t>We are Doctors). </a:t>
            </a:r>
            <a:endParaRPr/>
          </a:p>
          <a:p>
            <a:pPr indent="-171450" lvl="0" marL="171450" marR="0" rtl="0" algn="l">
              <a:lnSpc>
                <a:spcPct val="90000"/>
              </a:lnSpc>
              <a:spcBef>
                <a:spcPts val="750"/>
              </a:spcBef>
              <a:spcAft>
                <a:spcPts val="0"/>
              </a:spcAft>
              <a:buClr>
                <a:schemeClr val="dk1"/>
              </a:buClr>
              <a:buSzPts val="2100"/>
              <a:buFont typeface="Arial"/>
              <a:buNone/>
            </a:pPr>
            <a:r>
              <a:t/>
            </a:r>
            <a:endParaRPr b="0" i="0" sz="2100" u="none" cap="none" strike="noStrik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3"/>
          <p:cNvSpPr txBox="1"/>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3E536F"/>
              </a:buClr>
              <a:buSzPts val="1075"/>
              <a:buFont typeface="Calibri"/>
              <a:buNone/>
            </a:pPr>
            <a:r>
              <a:rPr b="0" i="0" lang="en-US" sz="4300" u="none" cap="none" strike="noStrike">
                <a:solidFill>
                  <a:srgbClr val="3E536F"/>
                </a:solidFill>
                <a:latin typeface="Calibri"/>
                <a:ea typeface="Calibri"/>
                <a:cs typeface="Calibri"/>
                <a:sym typeface="Calibri"/>
              </a:rPr>
              <a:t>Creating a Works Cited Page</a:t>
            </a:r>
            <a:endParaRPr/>
          </a:p>
        </p:txBody>
      </p:sp>
      <p:sp>
        <p:nvSpPr>
          <p:cNvPr id="208" name="Google Shape;208;p33"/>
          <p:cNvSpPr txBox="1"/>
          <p:nvPr/>
        </p:nvSpPr>
        <p:spPr>
          <a:xfrm>
            <a:off x="457200" y="1600200"/>
            <a:ext cx="3886200" cy="4525963"/>
          </a:xfrm>
          <a:prstGeom prst="rect">
            <a:avLst/>
          </a:prstGeom>
          <a:noFill/>
          <a:ln>
            <a:noFill/>
          </a:ln>
        </p:spPr>
        <p:txBody>
          <a:bodyPr anchorCtr="0" anchor="t" bIns="45700" lIns="91425" spcFirstLastPara="1" rIns="91425" wrap="square" tIns="45700">
            <a:noAutofit/>
          </a:bodyPr>
          <a:lstStyle/>
          <a:p>
            <a:pPr indent="-609600" lvl="0" marL="609600" marR="0" rtl="0" algn="l">
              <a:lnSpc>
                <a:spcPct val="90000"/>
              </a:lnSpc>
              <a:spcBef>
                <a:spcPts val="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A listing of reference sources used in the research paper in alphabetical and MLA order.</a:t>
            </a:r>
            <a:endParaRPr/>
          </a:p>
          <a:p>
            <a:pPr indent="-609600" lvl="0" marL="609600" marR="0" rtl="0" algn="l">
              <a:lnSpc>
                <a:spcPct val="90000"/>
              </a:lnSpc>
              <a:spcBef>
                <a:spcPts val="60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The last page of the research paper</a:t>
            </a:r>
            <a:endParaRPr/>
          </a:p>
          <a:p>
            <a:pPr indent="-609600" lvl="0" marL="609600" marR="0" rtl="0" algn="l">
              <a:lnSpc>
                <a:spcPct val="90000"/>
              </a:lnSpc>
              <a:spcBef>
                <a:spcPts val="60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Contains same heading as the rest of the paper (last name page number)</a:t>
            </a:r>
            <a:endParaRPr/>
          </a:p>
          <a:p>
            <a:pPr indent="-609600" lvl="0" marL="609600" marR="0" rtl="0" algn="l">
              <a:lnSpc>
                <a:spcPct val="90000"/>
              </a:lnSpc>
              <a:spcBef>
                <a:spcPts val="60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Typed, double-spaced</a:t>
            </a:r>
            <a:endParaRPr/>
          </a:p>
        </p:txBody>
      </p:sp>
      <p:sp>
        <p:nvSpPr>
          <p:cNvPr id="209" name="Google Shape;209;p33"/>
          <p:cNvSpPr txBox="1"/>
          <p:nvPr/>
        </p:nvSpPr>
        <p:spPr>
          <a:xfrm>
            <a:off x="4648200" y="1676400"/>
            <a:ext cx="3657600" cy="4524315"/>
          </a:xfrm>
          <a:prstGeom prst="rect">
            <a:avLst/>
          </a:prstGeom>
          <a:noFill/>
          <a:ln>
            <a:noFill/>
          </a:ln>
        </p:spPr>
        <p:txBody>
          <a:bodyPr anchorCtr="0" anchor="t" bIns="45700" lIns="91425" spcFirstLastPara="1" rIns="91425" wrap="square" tIns="45700">
            <a:noAutofit/>
          </a:bodyPr>
          <a:lstStyle/>
          <a:p>
            <a:pPr indent="-152400" lvl="0" marL="0"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 First line of the entry is left aligned, but the second and consecutive lines are indented 5 spaces (to the ½ inch mark)</a:t>
            </a:r>
            <a:endParaRPr/>
          </a:p>
          <a:p>
            <a:pPr indent="-152400" lvl="0" marL="0" marR="0" rtl="0" algn="l">
              <a:lnSpc>
                <a:spcPct val="100000"/>
              </a:lnSpc>
              <a:spcBef>
                <a:spcPts val="1200"/>
              </a:spcBef>
              <a:spcAft>
                <a:spcPts val="0"/>
              </a:spcAft>
              <a:buClr>
                <a:schemeClr val="dk1"/>
              </a:buClr>
              <a:buSzPts val="2400"/>
              <a:buFont typeface="Arial"/>
              <a:buChar char="•"/>
            </a:pPr>
            <a:r>
              <a:rPr b="0" i="0" lang="en-US" sz="2400" u="none" cap="none" strike="noStrike">
                <a:solidFill>
                  <a:schemeClr val="dk1"/>
                </a:solidFill>
                <a:latin typeface="Arial"/>
                <a:ea typeface="Arial"/>
                <a:cs typeface="Arial"/>
                <a:sym typeface="Arial"/>
              </a:rPr>
              <a:t> This can be done by adjusting the “hanging indent” at the top of the screen on the ruler.</a:t>
            </a:r>
            <a:endParaRPr/>
          </a:p>
          <a:p>
            <a:pPr indent="0" lvl="0" marL="0" marR="0" rtl="0" algn="l">
              <a:lnSpc>
                <a:spcPct val="100000"/>
              </a:lnSpc>
              <a:spcBef>
                <a:spcPts val="120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4"/>
          <p:cNvSpPr txBox="1"/>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3E536F"/>
              </a:buClr>
              <a:buSzPts val="1350"/>
              <a:buFont typeface="Calibri"/>
              <a:buNone/>
            </a:pPr>
            <a:r>
              <a:rPr b="0" i="0" lang="en-US" sz="5400" u="none" cap="none" strike="noStrike">
                <a:solidFill>
                  <a:srgbClr val="3E536F"/>
                </a:solidFill>
                <a:latin typeface="Calibri"/>
                <a:ea typeface="Calibri"/>
                <a:cs typeface="Calibri"/>
                <a:sym typeface="Calibri"/>
              </a:rPr>
              <a:t>Writing Drafts</a:t>
            </a:r>
            <a:endParaRPr/>
          </a:p>
        </p:txBody>
      </p:sp>
      <p:sp>
        <p:nvSpPr>
          <p:cNvPr id="215" name="Google Shape;215;p34"/>
          <p:cNvSpPr txBox="1"/>
          <p:nvPr/>
        </p:nvSpPr>
        <p:spPr>
          <a:xfrm>
            <a:off x="1066800" y="2286000"/>
            <a:ext cx="3352800" cy="4114800"/>
          </a:xfrm>
          <a:prstGeom prst="rect">
            <a:avLst/>
          </a:prstGeom>
          <a:noFill/>
          <a:ln>
            <a:noFill/>
          </a:ln>
        </p:spPr>
        <p:txBody>
          <a:bodyPr anchorCtr="0" anchor="t" bIns="45700" lIns="91425" spcFirstLastPara="1" rIns="91425" wrap="square" tIns="45700">
            <a:noAutofit/>
          </a:bodyPr>
          <a:lstStyle/>
          <a:p>
            <a:pPr indent="-289560" lvl="0" marL="365760" marR="0" rtl="0" algn="l">
              <a:lnSpc>
                <a:spcPct val="100000"/>
              </a:lnSpc>
              <a:spcBef>
                <a:spcPts val="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The first draft is called a rough draft for a reason.</a:t>
            </a:r>
            <a:endParaRPr/>
          </a:p>
          <a:p>
            <a:pPr indent="-289560" lvl="0" marL="365760" marR="0" rtl="0" algn="l">
              <a:lnSpc>
                <a:spcPct val="100000"/>
              </a:lnSpc>
              <a:spcBef>
                <a:spcPts val="600"/>
              </a:spcBef>
              <a:spcAft>
                <a:spcPts val="0"/>
              </a:spcAft>
              <a:buClr>
                <a:schemeClr val="accent1"/>
              </a:buClr>
              <a:buSzPts val="2240"/>
              <a:buFont typeface="Noto Sans Symbols"/>
              <a:buChar char="●"/>
            </a:pPr>
            <a:r>
              <a:rPr b="0" i="0" lang="en-US" sz="2400" u="none" cap="none" strike="noStrike">
                <a:solidFill>
                  <a:schemeClr val="dk1"/>
                </a:solidFill>
                <a:latin typeface="Calibri"/>
                <a:ea typeface="Calibri"/>
                <a:cs typeface="Calibri"/>
                <a:sym typeface="Calibri"/>
              </a:rPr>
              <a:t>Revision is KEY to writing a research paper - even if it takes multiple rough drafts</a:t>
            </a:r>
            <a:r>
              <a:rPr b="0" i="0" lang="en-US" sz="2800" u="none" cap="none" strike="noStrike">
                <a:solidFill>
                  <a:schemeClr val="dk1"/>
                </a:solidFill>
                <a:latin typeface="Calibri"/>
                <a:ea typeface="Calibri"/>
                <a:cs typeface="Calibri"/>
                <a:sym typeface="Calibri"/>
              </a:rPr>
              <a:t>.</a:t>
            </a:r>
            <a:endParaRPr/>
          </a:p>
          <a:p>
            <a:pPr indent="-289560" lvl="0" marL="365760" marR="0" rtl="0" algn="l">
              <a:lnSpc>
                <a:spcPct val="100000"/>
              </a:lnSpc>
              <a:spcBef>
                <a:spcPts val="60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Use self, peer and teacher editing if possible.</a:t>
            </a:r>
            <a:endParaRPr/>
          </a:p>
        </p:txBody>
      </p:sp>
      <p:sp>
        <p:nvSpPr>
          <p:cNvPr id="216" name="Google Shape;216;p34"/>
          <p:cNvSpPr txBox="1"/>
          <p:nvPr/>
        </p:nvSpPr>
        <p:spPr>
          <a:xfrm>
            <a:off x="990600" y="1752600"/>
            <a:ext cx="3810000" cy="51911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700"/>
              <a:buFont typeface="Times New Roman"/>
              <a:buNone/>
            </a:pPr>
            <a:r>
              <a:rPr b="0" i="0" lang="en-US" sz="2800" u="sng" cap="none" strike="noStrike">
                <a:solidFill>
                  <a:schemeClr val="dk1"/>
                </a:solidFill>
                <a:latin typeface="Times New Roman"/>
                <a:ea typeface="Times New Roman"/>
                <a:cs typeface="Times New Roman"/>
                <a:sym typeface="Times New Roman"/>
              </a:rPr>
              <a:t>Writing a Rough Draft</a:t>
            </a:r>
            <a:endParaRPr/>
          </a:p>
        </p:txBody>
      </p:sp>
      <p:sp>
        <p:nvSpPr>
          <p:cNvPr id="217" name="Google Shape;217;p34"/>
          <p:cNvSpPr txBox="1"/>
          <p:nvPr/>
        </p:nvSpPr>
        <p:spPr>
          <a:xfrm>
            <a:off x="5029200" y="1752600"/>
            <a:ext cx="3657600" cy="519113"/>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700"/>
              <a:buFont typeface="Times New Roman"/>
              <a:buNone/>
            </a:pPr>
            <a:r>
              <a:rPr b="0" i="0" lang="en-US" sz="2800" u="sng" cap="none" strike="noStrike">
                <a:solidFill>
                  <a:schemeClr val="dk1"/>
                </a:solidFill>
                <a:latin typeface="Times New Roman"/>
                <a:ea typeface="Times New Roman"/>
                <a:cs typeface="Times New Roman"/>
                <a:sym typeface="Times New Roman"/>
              </a:rPr>
              <a:t>Writing the Final Draft</a:t>
            </a:r>
            <a:endParaRPr/>
          </a:p>
        </p:txBody>
      </p:sp>
      <p:sp>
        <p:nvSpPr>
          <p:cNvPr id="218" name="Google Shape;218;p34"/>
          <p:cNvSpPr txBox="1"/>
          <p:nvPr/>
        </p:nvSpPr>
        <p:spPr>
          <a:xfrm>
            <a:off x="4724400" y="2384425"/>
            <a:ext cx="3962400" cy="3836988"/>
          </a:xfrm>
          <a:prstGeom prst="rect">
            <a:avLst/>
          </a:prstGeom>
          <a:noFill/>
          <a:ln>
            <a:noFill/>
          </a:ln>
        </p:spPr>
        <p:txBody>
          <a:bodyPr anchorCtr="0" anchor="t" bIns="45700" lIns="91425" spcFirstLastPara="1" rIns="91425" wrap="square" tIns="45700">
            <a:noAutofit/>
          </a:bodyPr>
          <a:lstStyle/>
          <a:p>
            <a:pPr indent="-137160" lvl="0" marL="0" marR="0" rtl="0" algn="l">
              <a:lnSpc>
                <a:spcPct val="100000"/>
              </a:lnSpc>
              <a:spcBef>
                <a:spcPts val="0"/>
              </a:spcBef>
              <a:spcAft>
                <a:spcPts val="0"/>
              </a:spcAft>
              <a:buClr>
                <a:schemeClr val="accent1"/>
              </a:buClr>
              <a:buSzPts val="2160"/>
              <a:buFont typeface="Arial"/>
              <a:buChar char="●"/>
            </a:pPr>
            <a:r>
              <a:rPr b="0" i="0" lang="en-US" sz="2400" u="none" cap="none" strike="noStrike">
                <a:solidFill>
                  <a:schemeClr val="dk1"/>
                </a:solidFill>
                <a:latin typeface="Times New Roman"/>
                <a:ea typeface="Times New Roman"/>
                <a:cs typeface="Times New Roman"/>
                <a:sym typeface="Times New Roman"/>
              </a:rPr>
              <a:t>After as many revisions as are necessary, the final draft may be written.</a:t>
            </a:r>
            <a:endParaRPr/>
          </a:p>
          <a:p>
            <a:pPr indent="-137160" lvl="0" marL="0" marR="0" rtl="0" algn="l">
              <a:lnSpc>
                <a:spcPct val="100000"/>
              </a:lnSpc>
              <a:spcBef>
                <a:spcPts val="1200"/>
              </a:spcBef>
              <a:spcAft>
                <a:spcPts val="0"/>
              </a:spcAft>
              <a:buClr>
                <a:schemeClr val="accent1"/>
              </a:buClr>
              <a:buSzPts val="2160"/>
              <a:buFont typeface="Arial"/>
              <a:buChar char="●"/>
            </a:pPr>
            <a:r>
              <a:rPr b="0" i="0" lang="en-US" sz="2400" u="none" cap="none" strike="noStrike">
                <a:solidFill>
                  <a:schemeClr val="dk1"/>
                </a:solidFill>
                <a:latin typeface="Times New Roman"/>
                <a:ea typeface="Times New Roman"/>
                <a:cs typeface="Times New Roman"/>
                <a:sym typeface="Times New Roman"/>
              </a:rPr>
              <a:t>Keep in mind that there may still be small revisions that need to be made.</a:t>
            </a:r>
            <a:endParaRPr/>
          </a:p>
          <a:p>
            <a:pPr indent="-114300" lvl="0" marL="0" marR="0" rtl="0" algn="l">
              <a:lnSpc>
                <a:spcPct val="100000"/>
              </a:lnSpc>
              <a:spcBef>
                <a:spcPts val="1000"/>
              </a:spcBef>
              <a:spcAft>
                <a:spcPts val="0"/>
              </a:spcAft>
              <a:buClr>
                <a:schemeClr val="accent1"/>
              </a:buClr>
              <a:buSzPts val="1800"/>
              <a:buFont typeface="Arial"/>
              <a:buChar char="●"/>
            </a:pPr>
            <a:r>
              <a:rPr b="0" i="0" lang="en-US" sz="2000" u="none" cap="none" strike="noStrike">
                <a:solidFill>
                  <a:schemeClr val="dk1"/>
                </a:solidFill>
                <a:latin typeface="Times New Roman"/>
                <a:ea typeface="Times New Roman"/>
                <a:cs typeface="Times New Roman"/>
                <a:sym typeface="Times New Roman"/>
              </a:rPr>
              <a:t>ALWAYS ALLOW FOR EXTRA TIME FOR TECHNICAL DIFFICULTIES IF USING A COMPUTER.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500"/>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7"/>
                                        </p:tgtEl>
                                        <p:attrNameLst>
                                          <p:attrName>style.visibility</p:attrName>
                                        </p:attrNameLst>
                                      </p:cBhvr>
                                      <p:to>
                                        <p:strVal val="visible"/>
                                      </p:to>
                                    </p:set>
                                    <p:animEffect filter="fade" transition="in">
                                      <p:cBhvr>
                                        <p:cTn dur="500"/>
                                        <p:tgtEl>
                                          <p:spTgt spid="2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animEffect filter="fade" transition="in">
                                      <p:cBhvr>
                                        <p:cTn dur="500"/>
                                        <p:tgtEl>
                                          <p:spTgt spid="2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1" st="1"/>
                                            </p:txEl>
                                          </p:spTgt>
                                        </p:tgtEl>
                                        <p:attrNameLst>
                                          <p:attrName>style.visibility</p:attrName>
                                        </p:attrNameLst>
                                      </p:cBhvr>
                                      <p:to>
                                        <p:strVal val="visible"/>
                                      </p:to>
                                    </p:set>
                                    <p:animEffect filter="fade" transition="in">
                                      <p:cBhvr>
                                        <p:cTn dur="500"/>
                                        <p:tgtEl>
                                          <p:spTgt spid="2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5">
                                            <p:txEl>
                                              <p:pRg end="2" st="2"/>
                                            </p:txEl>
                                          </p:spTgt>
                                        </p:tgtEl>
                                        <p:attrNameLst>
                                          <p:attrName>style.visibility</p:attrName>
                                        </p:attrNameLst>
                                      </p:cBhvr>
                                      <p:to>
                                        <p:strVal val="visible"/>
                                      </p:to>
                                    </p:set>
                                    <p:animEffect filter="fade" transition="in">
                                      <p:cBhvr>
                                        <p:cTn dur="500"/>
                                        <p:tgtEl>
                                          <p:spTgt spid="2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8"/>
                                        </p:tgtEl>
                                        <p:attrNameLst>
                                          <p:attrName>style.visibility</p:attrName>
                                        </p:attrNameLst>
                                      </p:cBhvr>
                                      <p:to>
                                        <p:strVal val="visible"/>
                                      </p:to>
                                    </p:set>
                                    <p:animEffect filter="fade" transition="in">
                                      <p:cBhvr>
                                        <p:cTn dur="500"/>
                                        <p:tgtEl>
                                          <p:spTgt spid="2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5"/>
          <p:cNvSpPr txBox="1"/>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3E536F"/>
              </a:buClr>
              <a:buSzPts val="1350"/>
              <a:buFont typeface="Calibri"/>
              <a:buNone/>
            </a:pPr>
            <a:r>
              <a:rPr b="0" i="0" lang="en-US" sz="5400" u="none" cap="none" strike="noStrike">
                <a:solidFill>
                  <a:srgbClr val="3E536F"/>
                </a:solidFill>
                <a:latin typeface="Calibri"/>
                <a:ea typeface="Calibri"/>
                <a:cs typeface="Calibri"/>
                <a:sym typeface="Calibri"/>
              </a:rPr>
              <a:t>Beware of Plagiarism </a:t>
            </a:r>
            <a:endParaRPr/>
          </a:p>
        </p:txBody>
      </p:sp>
      <p:pic>
        <p:nvPicPr>
          <p:cNvPr id="224" name="Google Shape;224;p35"/>
          <p:cNvPicPr preferRelativeResize="0"/>
          <p:nvPr/>
        </p:nvPicPr>
        <p:blipFill rotWithShape="1">
          <a:blip r:embed="rId3">
            <a:alphaModFix/>
          </a:blip>
          <a:srcRect b="0" l="0" r="0" t="0"/>
          <a:stretch/>
        </p:blipFill>
        <p:spPr>
          <a:xfrm>
            <a:off x="762000" y="1760538"/>
            <a:ext cx="2886743" cy="2656292"/>
          </a:xfrm>
          <a:prstGeom prst="rect">
            <a:avLst/>
          </a:prstGeom>
          <a:noFill/>
          <a:ln>
            <a:noFill/>
          </a:ln>
        </p:spPr>
      </p:pic>
      <p:sp>
        <p:nvSpPr>
          <p:cNvPr id="225" name="Google Shape;225;p35"/>
          <p:cNvSpPr txBox="1"/>
          <p:nvPr/>
        </p:nvSpPr>
        <p:spPr>
          <a:xfrm>
            <a:off x="4652963" y="1600200"/>
            <a:ext cx="4262437" cy="3048000"/>
          </a:xfrm>
          <a:prstGeom prst="rect">
            <a:avLst/>
          </a:prstGeom>
          <a:noFill/>
          <a:ln>
            <a:noFill/>
          </a:ln>
        </p:spPr>
        <p:txBody>
          <a:bodyPr anchorCtr="0" anchor="t" bIns="45700" lIns="91425" spcFirstLastPara="1" rIns="91425" wrap="square" tIns="45700">
            <a:noAutofit/>
          </a:bodyPr>
          <a:lstStyle/>
          <a:p>
            <a:pPr indent="-289560" lvl="0" marL="365760" marR="0" rtl="0" algn="l">
              <a:lnSpc>
                <a:spcPct val="100000"/>
              </a:lnSpc>
              <a:spcBef>
                <a:spcPts val="0"/>
              </a:spcBef>
              <a:spcAft>
                <a:spcPts val="0"/>
              </a:spcAft>
              <a:buClr>
                <a:schemeClr val="accent1"/>
              </a:buClr>
              <a:buSzPts val="1920"/>
              <a:buFont typeface="Noto Sans Symbols"/>
              <a:buChar char="●"/>
            </a:pPr>
            <a:r>
              <a:rPr b="0" i="0" lang="en-US" sz="2400" u="none" cap="none" strike="noStrike">
                <a:solidFill>
                  <a:schemeClr val="dk1"/>
                </a:solidFill>
                <a:latin typeface="Calibri"/>
                <a:ea typeface="Calibri"/>
                <a:cs typeface="Calibri"/>
                <a:sym typeface="Calibri"/>
              </a:rPr>
              <a:t>“the false assumption of authorship: the wrongful act of taking the product of another person’s mind, and presenting it as one’s own”</a:t>
            </a:r>
            <a:endParaRPr/>
          </a:p>
          <a:p>
            <a:pPr indent="-182880" lvl="3" marL="1097280" marR="0" rtl="0" algn="l">
              <a:lnSpc>
                <a:spcPct val="100000"/>
              </a:lnSpc>
              <a:spcBef>
                <a:spcPts val="320"/>
              </a:spcBef>
              <a:spcAft>
                <a:spcPts val="0"/>
              </a:spcAft>
              <a:buClr>
                <a:schemeClr val="accent3"/>
              </a:buClr>
              <a:buSzPts val="1600"/>
              <a:buFont typeface="Noto Sans Symbols"/>
              <a:buChar char="⚫"/>
            </a:pPr>
            <a:r>
              <a:rPr b="0" i="0" lang="en-US" sz="1600" u="none" cap="none" strike="noStrike">
                <a:solidFill>
                  <a:schemeClr val="dk1"/>
                </a:solidFill>
                <a:latin typeface="Calibri"/>
                <a:ea typeface="Calibri"/>
                <a:cs typeface="Calibri"/>
                <a:sym typeface="Calibri"/>
              </a:rPr>
              <a:t>Alexander Lindy</a:t>
            </a:r>
            <a:endParaRPr/>
          </a:p>
          <a:p>
            <a:pPr indent="-182880" lvl="3" marL="1097280" marR="0" rtl="0" algn="l">
              <a:lnSpc>
                <a:spcPct val="100000"/>
              </a:lnSpc>
              <a:spcBef>
                <a:spcPts val="320"/>
              </a:spcBef>
              <a:spcAft>
                <a:spcPts val="0"/>
              </a:spcAft>
              <a:buClr>
                <a:schemeClr val="accent3"/>
              </a:buClr>
              <a:buSzPts val="1600"/>
              <a:buFont typeface="Noto Sans Symbols"/>
              <a:buChar char="⚫"/>
            </a:pPr>
            <a:r>
              <a:rPr b="0" i="1" lang="en-US" sz="1600" u="none" cap="none" strike="noStrike">
                <a:solidFill>
                  <a:schemeClr val="dk1"/>
                </a:solidFill>
                <a:latin typeface="Calibri"/>
                <a:ea typeface="Calibri"/>
                <a:cs typeface="Calibri"/>
                <a:sym typeface="Calibri"/>
              </a:rPr>
              <a:t>Plagiarism and Originality</a:t>
            </a:r>
            <a:endParaRPr/>
          </a:p>
        </p:txBody>
      </p:sp>
      <p:sp>
        <p:nvSpPr>
          <p:cNvPr id="226" name="Google Shape;226;p35"/>
          <p:cNvSpPr txBox="1"/>
          <p:nvPr/>
        </p:nvSpPr>
        <p:spPr>
          <a:xfrm>
            <a:off x="457200" y="4572000"/>
            <a:ext cx="8001000" cy="180022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700"/>
              <a:buFont typeface="Arial"/>
              <a:buNone/>
            </a:pPr>
            <a:r>
              <a:rPr b="0" i="0" lang="en-US" sz="2800" u="none" cap="none" strike="noStrike">
                <a:solidFill>
                  <a:schemeClr val="dk1"/>
                </a:solidFill>
                <a:latin typeface="Arial"/>
                <a:ea typeface="Arial"/>
                <a:cs typeface="Arial"/>
                <a:sym typeface="Arial"/>
              </a:rPr>
              <a:t>***IF YOU PLAGIARIZE SOMEONE ELSE’S WORK, YOU WILL RECEIVE A ZERO FOR THE RESEARCH PAPER AND ALL OF THE WORK THAT GOES WITH IT.***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500"/>
                                        <p:tgtEl>
                                          <p:spTgt spid="2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animEffect filter="fade" transition="in">
                                      <p:cBhvr>
                                        <p:cTn dur="500"/>
                                        <p:tgtEl>
                                          <p:spTgt spid="2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animEffect filter="fade" transition="in">
                                      <p:cBhvr>
                                        <p:cTn dur="500"/>
                                        <p:tgtEl>
                                          <p:spTgt spid="2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animEffect filter="fade" transition="in">
                                      <p:cBhvr>
                                        <p:cTn dur="500"/>
                                        <p:tgtEl>
                                          <p:spTgt spid="22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6"/>
          <p:cNvSpPr txBox="1"/>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3E536F"/>
              </a:buClr>
              <a:buSzPts val="1350"/>
              <a:buFont typeface="Calibri"/>
              <a:buNone/>
            </a:pPr>
            <a:r>
              <a:rPr b="0" i="0" lang="en-US" sz="5400" u="none" cap="none" strike="noStrike">
                <a:solidFill>
                  <a:srgbClr val="3E536F"/>
                </a:solidFill>
                <a:latin typeface="Calibri"/>
                <a:ea typeface="Calibri"/>
                <a:cs typeface="Calibri"/>
                <a:sym typeface="Calibri"/>
              </a:rPr>
              <a:t>Paraphrasing Example </a:t>
            </a:r>
            <a:endParaRPr/>
          </a:p>
        </p:txBody>
      </p:sp>
      <p:pic>
        <p:nvPicPr>
          <p:cNvPr descr="http://image.slidesharecdn.com/referencelistsandcitationsmlaversion-140620104536-phpapp01/95/reference-lists-and-citations-mla-version-20-638.jpg?cb=1403261209" id="232" name="Google Shape;232;p36"/>
          <p:cNvPicPr preferRelativeResize="0"/>
          <p:nvPr/>
        </p:nvPicPr>
        <p:blipFill rotWithShape="1">
          <a:blip r:embed="rId3">
            <a:alphaModFix/>
          </a:blip>
          <a:srcRect b="0" l="0" r="0" t="0"/>
          <a:stretch/>
        </p:blipFill>
        <p:spPr>
          <a:xfrm>
            <a:off x="1600199" y="1414590"/>
            <a:ext cx="6435347" cy="482374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500"/>
                                        <p:tgtEl>
                                          <p:spTgt spid="2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Writing Guidelines</a:t>
            </a:r>
            <a:endParaRPr/>
          </a:p>
        </p:txBody>
      </p:sp>
      <p:sp>
        <p:nvSpPr>
          <p:cNvPr id="238" name="Google Shape;238;p3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Do not use “slang” words.</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Avoid using “You”</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You may use “I” no more than 1-2 times</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Do not use simple transition words such as “First”, “Second”, “Third”, etc. </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Do not use interrogative or exclamatory sentences. </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Do not use “I am going to tell you about” or “This paper will be about”</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Be sure to give your audience background information in your introductory paragraph. </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Avoid using contractions. </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Do not copy and paste without paraphrasing.</a:t>
            </a:r>
            <a:endParaRPr/>
          </a:p>
          <a:p>
            <a:pPr indent="-171450" lvl="0" marL="171450" marR="0" rtl="0" algn="l">
              <a:lnSpc>
                <a:spcPct val="90000"/>
              </a:lnSpc>
              <a:spcBef>
                <a:spcPts val="750"/>
              </a:spcBef>
              <a:spcAft>
                <a:spcPts val="0"/>
              </a:spcAft>
              <a:buClr>
                <a:schemeClr val="dk1"/>
              </a:buClr>
              <a:buSzPts val="1985"/>
              <a:buFont typeface="Arial"/>
              <a:buChar char="•"/>
            </a:pPr>
            <a:r>
              <a:rPr b="0" i="0" lang="en-US" sz="1942" u="none" cap="none" strike="noStrike">
                <a:solidFill>
                  <a:schemeClr val="dk1"/>
                </a:solidFill>
                <a:latin typeface="Calibri"/>
                <a:ea typeface="Calibri"/>
                <a:cs typeface="Calibri"/>
                <a:sym typeface="Calibri"/>
              </a:rPr>
              <a:t>ALWAYS use in-text citations in order to give credit to the original source.  </a:t>
            </a:r>
            <a:endParaRPr/>
          </a:p>
          <a:p>
            <a:pPr indent="-171450" lvl="0" marL="171450" marR="0" rtl="0" algn="l">
              <a:lnSpc>
                <a:spcPct val="90000"/>
              </a:lnSpc>
              <a:spcBef>
                <a:spcPts val="750"/>
              </a:spcBef>
              <a:spcAft>
                <a:spcPts val="0"/>
              </a:spcAft>
              <a:buClr>
                <a:schemeClr val="dk1"/>
              </a:buClr>
              <a:buSzPts val="1985"/>
              <a:buFont typeface="Arial"/>
              <a:buNone/>
            </a:pPr>
            <a:r>
              <a:t/>
            </a:r>
            <a:endParaRPr b="0" i="0" sz="1942"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0" st="0"/>
                                            </p:txEl>
                                          </p:spTgt>
                                        </p:tgtEl>
                                        <p:attrNameLst>
                                          <p:attrName>style.visibility</p:attrName>
                                        </p:attrNameLst>
                                      </p:cBhvr>
                                      <p:to>
                                        <p:strVal val="visible"/>
                                      </p:to>
                                    </p:set>
                                    <p:anim calcmode="lin" valueType="num">
                                      <p:cBhvr additive="base">
                                        <p:cTn dur="500"/>
                                        <p:tgtEl>
                                          <p:spTgt spid="238">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1" st="1"/>
                                            </p:txEl>
                                          </p:spTgt>
                                        </p:tgtEl>
                                        <p:attrNameLst>
                                          <p:attrName>style.visibility</p:attrName>
                                        </p:attrNameLst>
                                      </p:cBhvr>
                                      <p:to>
                                        <p:strVal val="visible"/>
                                      </p:to>
                                    </p:set>
                                    <p:anim calcmode="lin" valueType="num">
                                      <p:cBhvr additive="base">
                                        <p:cTn dur="500"/>
                                        <p:tgtEl>
                                          <p:spTgt spid="238">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2" st="2"/>
                                            </p:txEl>
                                          </p:spTgt>
                                        </p:tgtEl>
                                        <p:attrNameLst>
                                          <p:attrName>style.visibility</p:attrName>
                                        </p:attrNameLst>
                                      </p:cBhvr>
                                      <p:to>
                                        <p:strVal val="visible"/>
                                      </p:to>
                                    </p:set>
                                    <p:anim calcmode="lin" valueType="num">
                                      <p:cBhvr additive="base">
                                        <p:cTn dur="500"/>
                                        <p:tgtEl>
                                          <p:spTgt spid="238">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3" st="3"/>
                                            </p:txEl>
                                          </p:spTgt>
                                        </p:tgtEl>
                                        <p:attrNameLst>
                                          <p:attrName>style.visibility</p:attrName>
                                        </p:attrNameLst>
                                      </p:cBhvr>
                                      <p:to>
                                        <p:strVal val="visible"/>
                                      </p:to>
                                    </p:set>
                                    <p:anim calcmode="lin" valueType="num">
                                      <p:cBhvr additive="base">
                                        <p:cTn dur="500"/>
                                        <p:tgtEl>
                                          <p:spTgt spid="238">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4" st="4"/>
                                            </p:txEl>
                                          </p:spTgt>
                                        </p:tgtEl>
                                        <p:attrNameLst>
                                          <p:attrName>style.visibility</p:attrName>
                                        </p:attrNameLst>
                                      </p:cBhvr>
                                      <p:to>
                                        <p:strVal val="visible"/>
                                      </p:to>
                                    </p:set>
                                    <p:anim calcmode="lin" valueType="num">
                                      <p:cBhvr additive="base">
                                        <p:cTn dur="500"/>
                                        <p:tgtEl>
                                          <p:spTgt spid="238">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5" st="5"/>
                                            </p:txEl>
                                          </p:spTgt>
                                        </p:tgtEl>
                                        <p:attrNameLst>
                                          <p:attrName>style.visibility</p:attrName>
                                        </p:attrNameLst>
                                      </p:cBhvr>
                                      <p:to>
                                        <p:strVal val="visible"/>
                                      </p:to>
                                    </p:set>
                                    <p:anim calcmode="lin" valueType="num">
                                      <p:cBhvr additive="base">
                                        <p:cTn dur="500"/>
                                        <p:tgtEl>
                                          <p:spTgt spid="238">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6" st="6"/>
                                            </p:txEl>
                                          </p:spTgt>
                                        </p:tgtEl>
                                        <p:attrNameLst>
                                          <p:attrName>style.visibility</p:attrName>
                                        </p:attrNameLst>
                                      </p:cBhvr>
                                      <p:to>
                                        <p:strVal val="visible"/>
                                      </p:to>
                                    </p:set>
                                    <p:anim calcmode="lin" valueType="num">
                                      <p:cBhvr additive="base">
                                        <p:cTn dur="500"/>
                                        <p:tgtEl>
                                          <p:spTgt spid="238">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7" st="7"/>
                                            </p:txEl>
                                          </p:spTgt>
                                        </p:tgtEl>
                                        <p:attrNameLst>
                                          <p:attrName>style.visibility</p:attrName>
                                        </p:attrNameLst>
                                      </p:cBhvr>
                                      <p:to>
                                        <p:strVal val="visible"/>
                                      </p:to>
                                    </p:set>
                                    <p:anim calcmode="lin" valueType="num">
                                      <p:cBhvr additive="base">
                                        <p:cTn dur="500"/>
                                        <p:tgtEl>
                                          <p:spTgt spid="238">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8" st="8"/>
                                            </p:txEl>
                                          </p:spTgt>
                                        </p:tgtEl>
                                        <p:attrNameLst>
                                          <p:attrName>style.visibility</p:attrName>
                                        </p:attrNameLst>
                                      </p:cBhvr>
                                      <p:to>
                                        <p:strVal val="visible"/>
                                      </p:to>
                                    </p:set>
                                    <p:anim calcmode="lin" valueType="num">
                                      <p:cBhvr additive="base">
                                        <p:cTn dur="500"/>
                                        <p:tgtEl>
                                          <p:spTgt spid="238">
                                            <p:txEl>
                                              <p:pRg end="8" st="8"/>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9" st="9"/>
                                            </p:txEl>
                                          </p:spTgt>
                                        </p:tgtEl>
                                        <p:attrNameLst>
                                          <p:attrName>style.visibility</p:attrName>
                                        </p:attrNameLst>
                                      </p:cBhvr>
                                      <p:to>
                                        <p:strVal val="visible"/>
                                      </p:to>
                                    </p:set>
                                    <p:anim calcmode="lin" valueType="num">
                                      <p:cBhvr additive="base">
                                        <p:cTn dur="500"/>
                                        <p:tgtEl>
                                          <p:spTgt spid="238">
                                            <p:txEl>
                                              <p:pRg end="9" st="9"/>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xEl>
                                              <p:pRg end="10" st="10"/>
                                            </p:txEl>
                                          </p:spTgt>
                                        </p:tgtEl>
                                        <p:attrNameLst>
                                          <p:attrName>style.visibility</p:attrName>
                                        </p:attrNameLst>
                                      </p:cBhvr>
                                      <p:to>
                                        <p:strVal val="visible"/>
                                      </p:to>
                                    </p:set>
                                    <p:anim calcmode="lin" valueType="num">
                                      <p:cBhvr additive="base">
                                        <p:cTn dur="500"/>
                                        <p:tgtEl>
                                          <p:spTgt spid="238">
                                            <p:txEl>
                                              <p:pRg end="10" st="1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38"/>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dk1"/>
              </a:buClr>
              <a:buSzPts val="3300"/>
              <a:buFont typeface="Calibri"/>
              <a:buNone/>
            </a:pPr>
            <a:r>
              <a:rPr lang="en-US"/>
              <a:t>Introductory Paragraph</a:t>
            </a:r>
            <a:endParaRPr/>
          </a:p>
        </p:txBody>
      </p:sp>
      <p:sp>
        <p:nvSpPr>
          <p:cNvPr id="244" name="Google Shape;244;p38"/>
          <p:cNvSpPr txBox="1"/>
          <p:nvPr>
            <p:ph idx="1" type="body"/>
          </p:nvPr>
        </p:nvSpPr>
        <p:spPr>
          <a:xfrm>
            <a:off x="628650" y="1295400"/>
            <a:ext cx="7886700" cy="5562600"/>
          </a:xfrm>
          <a:prstGeom prst="rect">
            <a:avLst/>
          </a:prstGeom>
          <a:noFill/>
          <a:ln>
            <a:noFill/>
          </a:ln>
        </p:spPr>
        <p:txBody>
          <a:bodyPr anchorCtr="0" anchor="t" bIns="91425" lIns="91425" spcFirstLastPara="1" rIns="91425" wrap="square" tIns="91425">
            <a:noAutofit/>
          </a:bodyPr>
          <a:lstStyle/>
          <a:p>
            <a:pPr indent="-133350" lvl="0" marL="171450" marR="0" rtl="0" algn="l">
              <a:lnSpc>
                <a:spcPct val="90000"/>
              </a:lnSpc>
              <a:spcBef>
                <a:spcPts val="0"/>
              </a:spcBef>
              <a:spcAft>
                <a:spcPts val="0"/>
              </a:spcAft>
              <a:buClr>
                <a:schemeClr val="dk1"/>
              </a:buClr>
              <a:buSzPts val="2100"/>
              <a:buFont typeface="Arial"/>
              <a:buChar char="•"/>
            </a:pPr>
            <a:r>
              <a:rPr lang="en-US"/>
              <a:t>Introduce your topic with a “hook” sentence</a:t>
            </a:r>
            <a:endParaRPr/>
          </a:p>
          <a:p>
            <a:pPr indent="-133350" lvl="0" marL="171450" marR="0" rtl="0" algn="l">
              <a:lnSpc>
                <a:spcPct val="90000"/>
              </a:lnSpc>
              <a:spcBef>
                <a:spcPts val="750"/>
              </a:spcBef>
              <a:spcAft>
                <a:spcPts val="0"/>
              </a:spcAft>
              <a:buClr>
                <a:schemeClr val="dk1"/>
              </a:buClr>
              <a:buSzPts val="2100"/>
              <a:buFont typeface="Arial"/>
              <a:buChar char="•"/>
            </a:pPr>
            <a:r>
              <a:rPr lang="en-US"/>
              <a:t>DO NOT tell the reader what you are going to do; for example: “This paper will be about”, “Today I will tell you about”, etc. </a:t>
            </a:r>
            <a:endParaRPr/>
          </a:p>
          <a:p>
            <a:pPr indent="-133350" lvl="0" marL="171450" marR="0" rtl="0" algn="l">
              <a:lnSpc>
                <a:spcPct val="90000"/>
              </a:lnSpc>
              <a:spcBef>
                <a:spcPts val="750"/>
              </a:spcBef>
              <a:spcAft>
                <a:spcPts val="0"/>
              </a:spcAft>
              <a:buClr>
                <a:schemeClr val="dk1"/>
              </a:buClr>
              <a:buSzPts val="2100"/>
              <a:buFont typeface="Arial"/>
              <a:buChar char="•"/>
            </a:pPr>
            <a:r>
              <a:rPr lang="en-US"/>
              <a:t>The three remaining sentences in the introduction should give essential information regarding the topic</a:t>
            </a:r>
            <a:endParaRPr/>
          </a:p>
          <a:p>
            <a:pPr indent="-133350" lvl="0" marL="171450" marR="0" rtl="0" algn="l">
              <a:lnSpc>
                <a:spcPct val="90000"/>
              </a:lnSpc>
              <a:spcBef>
                <a:spcPts val="750"/>
              </a:spcBef>
              <a:spcAft>
                <a:spcPts val="0"/>
              </a:spcAft>
              <a:buClr>
                <a:schemeClr val="dk1"/>
              </a:buClr>
              <a:buSzPts val="2100"/>
              <a:buFont typeface="Arial"/>
              <a:buChar char="•"/>
            </a:pPr>
            <a:r>
              <a:rPr lang="en-US"/>
              <a:t>The final sentence should be the thesis statement.</a:t>
            </a:r>
            <a:endParaRPr/>
          </a:p>
          <a:p>
            <a:pPr indent="0" lvl="0" marL="171450" marR="0" rtl="0" algn="l">
              <a:lnSpc>
                <a:spcPct val="90000"/>
              </a:lnSpc>
              <a:spcBef>
                <a:spcPts val="750"/>
              </a:spcBef>
              <a:spcAft>
                <a:spcPts val="0"/>
              </a:spcAft>
              <a:buClr>
                <a:schemeClr val="dk1"/>
              </a:buClr>
              <a:buSzPts val="2100"/>
              <a:buFont typeface="Arial"/>
              <a:buNone/>
            </a:pPr>
            <a:r>
              <a:t/>
            </a:r>
            <a:endParaRPr/>
          </a:p>
          <a:p>
            <a:pPr indent="-38100" lvl="0" marL="171450" rtl="0" algn="l">
              <a:lnSpc>
                <a:spcPct val="90000"/>
              </a:lnSpc>
              <a:spcBef>
                <a:spcPts val="750"/>
              </a:spcBef>
              <a:spcAft>
                <a:spcPts val="0"/>
              </a:spcAft>
              <a:buSzPts val="2100"/>
              <a:buNone/>
            </a:pPr>
            <a:r>
              <a:rPr lang="en-US"/>
              <a:t>Example: “The first firefighters were found in third century ancient Rome, during the reign of Augustus (“History of Firefighting”). In these days, firefighters were limited to buckets of water and travel on foot or by horseback. Firefighting has changed greatly since then. Today, firefighters respond to all types of emergencies with advanced equipment and tools. While their primary objective is still to prevent the loss of life and property due to fire, they can do so much more. I want to pursue a career as a firefighter; this career involves educating the community, working with advanced equipment, and helping others.”</a:t>
            </a:r>
            <a:endParaRPr/>
          </a:p>
          <a:p>
            <a:pPr indent="-38100" lvl="0" marL="171450" rtl="0" algn="l">
              <a:lnSpc>
                <a:spcPct val="90000"/>
              </a:lnSpc>
              <a:spcBef>
                <a:spcPts val="750"/>
              </a:spcBef>
              <a:spcAft>
                <a:spcPts val="0"/>
              </a:spcAft>
              <a:buSzPts val="2100"/>
              <a:buNone/>
            </a:pPr>
            <a:r>
              <a:t/>
            </a:r>
            <a:endParaRPr/>
          </a:p>
          <a:p>
            <a:pPr indent="0" lvl="0" marL="171450" marR="0" rtl="0" algn="l">
              <a:lnSpc>
                <a:spcPct val="90000"/>
              </a:lnSpc>
              <a:spcBef>
                <a:spcPts val="750"/>
              </a:spcBef>
              <a:spcAft>
                <a:spcPts val="0"/>
              </a:spcAft>
              <a:buClr>
                <a:schemeClr val="dk1"/>
              </a:buClr>
              <a:buSzPts val="2100"/>
              <a:buFont typeface="Arial"/>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9"/>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dk1"/>
              </a:buClr>
              <a:buSzPts val="3300"/>
              <a:buFont typeface="Calibri"/>
              <a:buNone/>
            </a:pPr>
            <a:r>
              <a:rPr lang="en-US"/>
              <a:t>Body Paragraphs</a:t>
            </a:r>
            <a:endParaRPr/>
          </a:p>
        </p:txBody>
      </p:sp>
      <p:sp>
        <p:nvSpPr>
          <p:cNvPr id="250" name="Google Shape;250;p39"/>
          <p:cNvSpPr txBox="1"/>
          <p:nvPr>
            <p:ph idx="1" type="body"/>
          </p:nvPr>
        </p:nvSpPr>
        <p:spPr>
          <a:xfrm>
            <a:off x="628650" y="1371600"/>
            <a:ext cx="7886700" cy="5334000"/>
          </a:xfrm>
          <a:prstGeom prst="rect">
            <a:avLst/>
          </a:prstGeom>
          <a:noFill/>
          <a:ln>
            <a:noFill/>
          </a:ln>
        </p:spPr>
        <p:txBody>
          <a:bodyPr anchorCtr="0" anchor="t" bIns="91425" lIns="91425" spcFirstLastPara="1" rIns="91425" wrap="square" tIns="91425">
            <a:noAutofit/>
          </a:bodyPr>
          <a:lstStyle/>
          <a:p>
            <a:pPr indent="-133350" lvl="0" marL="171450" marR="0" rtl="0" algn="l">
              <a:lnSpc>
                <a:spcPct val="90000"/>
              </a:lnSpc>
              <a:spcBef>
                <a:spcPts val="0"/>
              </a:spcBef>
              <a:spcAft>
                <a:spcPts val="0"/>
              </a:spcAft>
              <a:buClr>
                <a:schemeClr val="dk1"/>
              </a:buClr>
              <a:buSzPts val="2100"/>
              <a:buFont typeface="Arial"/>
              <a:buChar char="•"/>
            </a:pPr>
            <a:r>
              <a:rPr lang="en-US"/>
              <a:t>The body paragraphs will make up the majority of your paper.</a:t>
            </a:r>
            <a:endParaRPr/>
          </a:p>
          <a:p>
            <a:pPr indent="-133350" lvl="0" marL="171450" marR="0" rtl="0" algn="l">
              <a:lnSpc>
                <a:spcPct val="90000"/>
              </a:lnSpc>
              <a:spcBef>
                <a:spcPts val="750"/>
              </a:spcBef>
              <a:spcAft>
                <a:spcPts val="0"/>
              </a:spcAft>
              <a:buClr>
                <a:schemeClr val="dk1"/>
              </a:buClr>
              <a:buSzPts val="2100"/>
              <a:buFont typeface="Arial"/>
              <a:buChar char="•"/>
            </a:pPr>
            <a:r>
              <a:rPr lang="en-US"/>
              <a:t>There may be more than three body paragraphs.</a:t>
            </a:r>
            <a:endParaRPr/>
          </a:p>
          <a:p>
            <a:pPr indent="-133350" lvl="0" marL="171450" marR="0" rtl="0" algn="l">
              <a:lnSpc>
                <a:spcPct val="90000"/>
              </a:lnSpc>
              <a:spcBef>
                <a:spcPts val="750"/>
              </a:spcBef>
              <a:spcAft>
                <a:spcPts val="0"/>
              </a:spcAft>
              <a:buClr>
                <a:schemeClr val="dk1"/>
              </a:buClr>
              <a:buSzPts val="2100"/>
              <a:buFont typeface="Arial"/>
              <a:buChar char="•"/>
            </a:pPr>
            <a:r>
              <a:rPr lang="en-US"/>
              <a:t>Each body paragraph should be about 5-7 sentences. </a:t>
            </a:r>
            <a:endParaRPr/>
          </a:p>
          <a:p>
            <a:pPr indent="-133350" lvl="0" marL="171450" marR="0" rtl="0" algn="l">
              <a:lnSpc>
                <a:spcPct val="90000"/>
              </a:lnSpc>
              <a:spcBef>
                <a:spcPts val="750"/>
              </a:spcBef>
              <a:spcAft>
                <a:spcPts val="0"/>
              </a:spcAft>
              <a:buClr>
                <a:schemeClr val="dk1"/>
              </a:buClr>
              <a:buSzPts val="2100"/>
              <a:buFont typeface="Arial"/>
              <a:buChar char="•"/>
            </a:pPr>
            <a:r>
              <a:rPr lang="en-US"/>
              <a:t>Each body paragraph should have a similar structure:</a:t>
            </a:r>
            <a:endParaRPr/>
          </a:p>
          <a:p>
            <a:pPr indent="-114300" lvl="1" marL="514350" rtl="0" algn="l">
              <a:lnSpc>
                <a:spcPct val="90000"/>
              </a:lnSpc>
              <a:spcBef>
                <a:spcPts val="375"/>
              </a:spcBef>
              <a:spcAft>
                <a:spcPts val="0"/>
              </a:spcAft>
              <a:buSzPts val="1800"/>
              <a:buChar char="•"/>
            </a:pPr>
            <a:r>
              <a:rPr lang="en-US"/>
              <a:t>Topic Sentence (with transition)</a:t>
            </a:r>
            <a:endParaRPr/>
          </a:p>
          <a:p>
            <a:pPr indent="-114300" lvl="1" marL="514350" rtl="0" algn="l">
              <a:lnSpc>
                <a:spcPct val="90000"/>
              </a:lnSpc>
              <a:spcBef>
                <a:spcPts val="375"/>
              </a:spcBef>
              <a:spcAft>
                <a:spcPts val="0"/>
              </a:spcAft>
              <a:buSzPts val="1800"/>
              <a:buChar char="•"/>
            </a:pPr>
            <a:r>
              <a:rPr lang="en-US"/>
              <a:t>Body sentences (these should support the topic and contain research)</a:t>
            </a:r>
            <a:endParaRPr/>
          </a:p>
          <a:p>
            <a:pPr indent="-114300" lvl="1" marL="514350" rtl="0" algn="l">
              <a:lnSpc>
                <a:spcPct val="90000"/>
              </a:lnSpc>
              <a:spcBef>
                <a:spcPts val="375"/>
              </a:spcBef>
              <a:spcAft>
                <a:spcPts val="0"/>
              </a:spcAft>
              <a:buSzPts val="1800"/>
              <a:buChar char="•"/>
            </a:pPr>
            <a:r>
              <a:rPr lang="en-US"/>
              <a:t> Concluding sentence</a:t>
            </a:r>
            <a:endParaRPr/>
          </a:p>
          <a:p>
            <a:pPr indent="0" lvl="1" marL="514350" rtl="0" algn="l">
              <a:lnSpc>
                <a:spcPct val="90000"/>
              </a:lnSpc>
              <a:spcBef>
                <a:spcPts val="375"/>
              </a:spcBef>
              <a:spcAft>
                <a:spcPts val="0"/>
              </a:spcAft>
              <a:buSzPts val="1800"/>
              <a:buNone/>
            </a:pPr>
            <a:r>
              <a:t/>
            </a:r>
            <a:endParaRPr/>
          </a:p>
          <a:p>
            <a:pPr indent="-38100" lvl="0" marL="171450" rtl="0" algn="l">
              <a:lnSpc>
                <a:spcPct val="90000"/>
              </a:lnSpc>
              <a:spcBef>
                <a:spcPts val="750"/>
              </a:spcBef>
              <a:spcAft>
                <a:spcPts val="0"/>
              </a:spcAft>
              <a:buSzPts val="1800"/>
              <a:buNone/>
            </a:pPr>
            <a:r>
              <a:rPr lang="en-US" sz="1800"/>
              <a:t>For example: “Although many people believe that playing videogames is entirely harmful to teens, research has shown that there are some benefits to the hobby. For example, adolescents that play video games have been shown to have increased problem-solving skills from solving puzzles and challenges within the games they play. Additionally, video games provide social and mental health gains as well. No longer a lonely hobby, today over 70 percent of gamers interact with one another online, or play together in person. Not only do players benefit from the social interaction, but the games themselves can sometimes help decrease anxiety and stress in the player (Bowen). Therefore, it can be argued that videogames can do more good for a young mind than harm.”</a:t>
            </a:r>
            <a:endParaRPr/>
          </a:p>
          <a:p>
            <a:pPr indent="0" lvl="1" marL="514350" rtl="0" algn="l">
              <a:lnSpc>
                <a:spcPct val="90000"/>
              </a:lnSpc>
              <a:spcBef>
                <a:spcPts val="375"/>
              </a:spcBef>
              <a:spcAft>
                <a:spcPts val="0"/>
              </a:spcAft>
              <a:buSzPts val="18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40"/>
          <p:cNvSpPr txBox="1"/>
          <p:nvPr>
            <p:ph type="title"/>
          </p:nvPr>
        </p:nvSpPr>
        <p:spPr>
          <a:xfrm>
            <a:off x="628650" y="365126"/>
            <a:ext cx="7886700" cy="1325563"/>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Clr>
                <a:schemeClr val="dk1"/>
              </a:buClr>
              <a:buSzPts val="3300"/>
              <a:buFont typeface="Calibri"/>
              <a:buNone/>
            </a:pPr>
            <a:r>
              <a:rPr lang="en-US"/>
              <a:t>Conclusion</a:t>
            </a:r>
            <a:endParaRPr/>
          </a:p>
        </p:txBody>
      </p:sp>
      <p:sp>
        <p:nvSpPr>
          <p:cNvPr id="256" name="Google Shape;256;p40"/>
          <p:cNvSpPr txBox="1"/>
          <p:nvPr>
            <p:ph idx="1" type="body"/>
          </p:nvPr>
        </p:nvSpPr>
        <p:spPr>
          <a:xfrm>
            <a:off x="628650" y="1825625"/>
            <a:ext cx="7886700" cy="4351338"/>
          </a:xfrm>
          <a:prstGeom prst="rect">
            <a:avLst/>
          </a:prstGeom>
          <a:noFill/>
          <a:ln>
            <a:noFill/>
          </a:ln>
        </p:spPr>
        <p:txBody>
          <a:bodyPr anchorCtr="0" anchor="t" bIns="91425" lIns="91425" spcFirstLastPara="1" rIns="91425" wrap="square" tIns="91425">
            <a:noAutofit/>
          </a:bodyPr>
          <a:lstStyle/>
          <a:p>
            <a:pPr indent="-133350" lvl="0" marL="171450" marR="0" rtl="0" algn="l">
              <a:lnSpc>
                <a:spcPct val="90000"/>
              </a:lnSpc>
              <a:spcBef>
                <a:spcPts val="0"/>
              </a:spcBef>
              <a:spcAft>
                <a:spcPts val="0"/>
              </a:spcAft>
              <a:buClr>
                <a:schemeClr val="dk1"/>
              </a:buClr>
              <a:buSzPts val="2100"/>
              <a:buFont typeface="Arial"/>
              <a:buChar char="•"/>
            </a:pPr>
            <a:r>
              <a:rPr lang="en-US"/>
              <a:t>This is the final paragraph of your paper.</a:t>
            </a:r>
            <a:endParaRPr/>
          </a:p>
          <a:p>
            <a:pPr indent="-133350" lvl="0" marL="171450" marR="0" rtl="0" algn="l">
              <a:lnSpc>
                <a:spcPct val="90000"/>
              </a:lnSpc>
              <a:spcBef>
                <a:spcPts val="750"/>
              </a:spcBef>
              <a:spcAft>
                <a:spcPts val="0"/>
              </a:spcAft>
              <a:buClr>
                <a:schemeClr val="dk1"/>
              </a:buClr>
              <a:buSzPts val="2100"/>
              <a:buFont typeface="Arial"/>
              <a:buChar char="•"/>
            </a:pPr>
            <a:r>
              <a:rPr lang="en-US"/>
              <a:t>The conclusion should summarize the main points of your paper.</a:t>
            </a:r>
            <a:endParaRPr/>
          </a:p>
          <a:p>
            <a:pPr indent="-133350" lvl="0" marL="171450" marR="0" rtl="0" algn="l">
              <a:lnSpc>
                <a:spcPct val="90000"/>
              </a:lnSpc>
              <a:spcBef>
                <a:spcPts val="750"/>
              </a:spcBef>
              <a:spcAft>
                <a:spcPts val="0"/>
              </a:spcAft>
              <a:buClr>
                <a:schemeClr val="dk1"/>
              </a:buClr>
              <a:buSzPts val="2100"/>
              <a:buFont typeface="Arial"/>
              <a:buChar char="•"/>
            </a:pPr>
            <a:r>
              <a:rPr lang="en-US"/>
              <a:t>The conclusion should not include any new information.</a:t>
            </a:r>
            <a:endParaRPr/>
          </a:p>
          <a:p>
            <a:pPr indent="-133350" lvl="0" marL="171450" marR="0" rtl="0" algn="l">
              <a:lnSpc>
                <a:spcPct val="90000"/>
              </a:lnSpc>
              <a:spcBef>
                <a:spcPts val="750"/>
              </a:spcBef>
              <a:spcAft>
                <a:spcPts val="0"/>
              </a:spcAft>
              <a:buClr>
                <a:schemeClr val="dk1"/>
              </a:buClr>
              <a:buSzPts val="2100"/>
              <a:buFont typeface="Arial"/>
              <a:buChar char="•"/>
            </a:pPr>
            <a:r>
              <a:rPr lang="en-US"/>
              <a:t>The conclusion may be a little shorter than five sentences, but no less than three.</a:t>
            </a:r>
            <a:endParaRPr/>
          </a:p>
        </p:txBody>
      </p:sp>
      <p:pic>
        <p:nvPicPr>
          <p:cNvPr descr="Image result for that's all folks" id="257" name="Google Shape;257;p40"/>
          <p:cNvPicPr preferRelativeResize="0"/>
          <p:nvPr/>
        </p:nvPicPr>
        <p:blipFill rotWithShape="1">
          <a:blip r:embed="rId3">
            <a:alphaModFix/>
          </a:blip>
          <a:srcRect b="0" l="0" r="0" t="0"/>
          <a:stretch/>
        </p:blipFill>
        <p:spPr>
          <a:xfrm>
            <a:off x="2819400" y="3657600"/>
            <a:ext cx="5147734" cy="2895601"/>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41"/>
          <p:cNvSpPr txBox="1"/>
          <p:nvPr>
            <p:ph type="ctrTitle"/>
          </p:nvPr>
        </p:nvSpPr>
        <p:spPr>
          <a:xfrm>
            <a:off x="1524000" y="1981200"/>
            <a:ext cx="7406640" cy="1472184"/>
          </a:xfrm>
          <a:prstGeom prst="rect">
            <a:avLst/>
          </a:prstGeom>
          <a:noFill/>
          <a:ln>
            <a:noFill/>
          </a:ln>
        </p:spPr>
        <p:txBody>
          <a:bodyPr anchorCtr="0" anchor="b" bIns="45700" lIns="91425" spcFirstLastPara="1" rIns="91425" wrap="square" tIns="45700">
            <a:noAutofit/>
          </a:bodyPr>
          <a:lstStyle/>
          <a:p>
            <a:pPr indent="0" lvl="0" marL="0" marR="0" rtl="0" algn="ctr">
              <a:lnSpc>
                <a:spcPct val="90000"/>
              </a:lnSpc>
              <a:spcBef>
                <a:spcPts val="0"/>
              </a:spcBef>
              <a:spcAft>
                <a:spcPts val="0"/>
              </a:spcAft>
              <a:buClr>
                <a:schemeClr val="dk1"/>
              </a:buClr>
              <a:buSzPts val="1125"/>
              <a:buFont typeface="Calibri"/>
              <a:buNone/>
            </a:pPr>
            <a:r>
              <a:rPr b="0" i="0" lang="en-US" sz="4500" u="none" cap="none" strike="noStrike">
                <a:solidFill>
                  <a:schemeClr val="dk1"/>
                </a:solidFill>
                <a:latin typeface="Calibri"/>
                <a:ea typeface="Calibri"/>
                <a:cs typeface="Calibri"/>
                <a:sym typeface="Calibri"/>
              </a:rPr>
              <a:t>Good Luck!!</a:t>
            </a:r>
            <a:br>
              <a:rPr b="0" i="0" lang="en-US" sz="4500" u="none" cap="none" strike="noStrike">
                <a:solidFill>
                  <a:schemeClr val="dk1"/>
                </a:solidFill>
                <a:latin typeface="Calibri"/>
                <a:ea typeface="Calibri"/>
                <a:cs typeface="Calibri"/>
                <a:sym typeface="Calibri"/>
              </a:rPr>
            </a:br>
            <a:r>
              <a:rPr b="0" i="0" lang="en-US" sz="4500" u="none" cap="none" strike="noStrike">
                <a:solidFill>
                  <a:schemeClr val="dk1"/>
                </a:solidFill>
                <a:latin typeface="Calibri"/>
                <a:ea typeface="Calibri"/>
                <a:cs typeface="Calibri"/>
                <a:sym typeface="Calibri"/>
              </a:rPr>
              <a:t>You can do this!! ☺ ☺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Step 1: Pick a Topic</a:t>
            </a:r>
            <a:endParaRPr/>
          </a:p>
        </p:txBody>
      </p:sp>
      <p:sp>
        <p:nvSpPr>
          <p:cNvPr id="97" name="Google Shape;97;p1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Try to think of at least five topic ideas (this way, you will have back up ideas)</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Topics should be something on which you will find ample information</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Topics should not be too broad, nor too specific</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Topics should be something you are interested in</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Topics should be a job that currently exists</a:t>
            </a:r>
            <a:endParaRPr/>
          </a:p>
          <a:p>
            <a:pPr indent="-171450" lvl="0" marL="171450" marR="0" rtl="0" algn="l">
              <a:lnSpc>
                <a:spcPct val="90000"/>
              </a:lnSpc>
              <a:spcBef>
                <a:spcPts val="750"/>
              </a:spcBef>
              <a:spcAft>
                <a:spcPts val="0"/>
              </a:spcAft>
              <a:buClr>
                <a:schemeClr val="dk1"/>
              </a:buClr>
              <a:buSzPts val="2100"/>
              <a:buFont typeface="Arial"/>
              <a:buNone/>
            </a:pPr>
            <a:r>
              <a:t/>
            </a:r>
            <a:endParaRPr b="0" i="0" sz="2100" u="none" cap="none" strike="noStrike">
              <a:solidFill>
                <a:schemeClr val="dk1"/>
              </a:solidFill>
              <a:latin typeface="Calibri"/>
              <a:ea typeface="Calibri"/>
              <a:cs typeface="Calibri"/>
              <a:sym typeface="Calibri"/>
            </a:endParaRPr>
          </a:p>
          <a:p>
            <a:pPr indent="0" lvl="0" marL="0" marR="0" rtl="0" algn="l">
              <a:lnSpc>
                <a:spcPct val="90000"/>
              </a:lnSpc>
              <a:spcBef>
                <a:spcPts val="750"/>
              </a:spcBef>
              <a:spcAft>
                <a:spcPts val="0"/>
              </a:spcAft>
              <a:buClr>
                <a:schemeClr val="dk1"/>
              </a:buClr>
              <a:buSzPts val="525"/>
              <a:buFont typeface="Arial"/>
              <a:buNone/>
            </a:pPr>
            <a:r>
              <a:rPr b="0" i="0" lang="en-US" sz="2100" u="none" cap="none" strike="noStrike">
                <a:solidFill>
                  <a:schemeClr val="dk1"/>
                </a:solidFill>
                <a:latin typeface="Calibri"/>
                <a:ea typeface="Calibri"/>
                <a:cs typeface="Calibri"/>
                <a:sym typeface="Calibri"/>
              </a:rPr>
              <a:t>*** You may change your topic during the writing process- however, no extra time will be given.</a:t>
            </a:r>
            <a:endParaRPr/>
          </a:p>
          <a:p>
            <a:pPr indent="-171450" lvl="0" marL="171450" marR="0" rtl="0" algn="r">
              <a:lnSpc>
                <a:spcPct val="90000"/>
              </a:lnSpc>
              <a:spcBef>
                <a:spcPts val="750"/>
              </a:spcBef>
              <a:spcAft>
                <a:spcPts val="0"/>
              </a:spcAft>
              <a:buClr>
                <a:schemeClr val="dk1"/>
              </a:buClr>
              <a:buSzPts val="525"/>
              <a:buFont typeface="Arial"/>
              <a:buNone/>
            </a:pPr>
            <a:r>
              <a:t/>
            </a:r>
            <a:endParaRPr b="0" i="0" sz="2100" u="none" cap="none" strike="noStrike">
              <a:solidFill>
                <a:srgbClr val="FF0000"/>
              </a:solidFill>
              <a:latin typeface="Calibri"/>
              <a:ea typeface="Calibri"/>
              <a:cs typeface="Calibri"/>
              <a:sym typeface="Calibri"/>
            </a:endParaRPr>
          </a:p>
          <a:p>
            <a:pPr indent="-171450" lvl="0" marL="171450" marR="0" rtl="0" algn="r">
              <a:lnSpc>
                <a:spcPct val="90000"/>
              </a:lnSpc>
              <a:spcBef>
                <a:spcPts val="750"/>
              </a:spcBef>
              <a:spcAft>
                <a:spcPts val="0"/>
              </a:spcAft>
              <a:buClr>
                <a:srgbClr val="FF0000"/>
              </a:buClr>
              <a:buSzPts val="525"/>
              <a:buFont typeface="Arial"/>
              <a:buNone/>
            </a:pPr>
            <a:r>
              <a:rPr b="0" i="0" lang="en-US" sz="2100" u="none" cap="none" strike="noStrike">
                <a:solidFill>
                  <a:srgbClr val="FF0000"/>
                </a:solidFill>
                <a:latin typeface="Calibri"/>
                <a:ea typeface="Calibri"/>
                <a:cs typeface="Calibri"/>
                <a:sym typeface="Calibri"/>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Step 1 continued</a:t>
            </a:r>
            <a:endParaRPr/>
          </a:p>
        </p:txBody>
      </p:sp>
      <p:sp>
        <p:nvSpPr>
          <p:cNvPr id="103" name="Google Shape;103;p1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525"/>
              <a:buFont typeface="Arial"/>
              <a:buNone/>
            </a:pPr>
            <a:r>
              <a:rPr b="0" i="0" lang="en-US" sz="2100" u="none" cap="none" strike="noStrike">
                <a:solidFill>
                  <a:schemeClr val="dk1"/>
                </a:solidFill>
                <a:latin typeface="Calibri"/>
                <a:ea typeface="Calibri"/>
                <a:cs typeface="Calibri"/>
                <a:sym typeface="Calibri"/>
              </a:rPr>
              <a:t>Questions to Consider:</a:t>
            </a:r>
            <a:endParaRPr/>
          </a:p>
          <a:p>
            <a:pPr indent="-514350" lvl="0" marL="51435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Why would I be interested in this career?</a:t>
            </a:r>
            <a:endParaRPr/>
          </a:p>
          <a:p>
            <a:pPr indent="-514350" lvl="0" marL="51435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What sort of training does this career require?</a:t>
            </a:r>
            <a:endParaRPr/>
          </a:p>
          <a:p>
            <a:pPr indent="-514350" lvl="0" marL="51435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Is this a well-known career field? </a:t>
            </a:r>
            <a:endParaRPr/>
          </a:p>
          <a:p>
            <a:pPr indent="-514350" lvl="0" marL="51435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How has this career impacted or influenced history, society, future?</a:t>
            </a:r>
            <a:endParaRPr/>
          </a:p>
          <a:p>
            <a:pPr indent="-514350" lvl="0" marL="514350" marR="0" rtl="0" algn="l">
              <a:lnSpc>
                <a:spcPct val="90000"/>
              </a:lnSpc>
              <a:spcBef>
                <a:spcPts val="750"/>
              </a:spcBef>
              <a:spcAft>
                <a:spcPts val="0"/>
              </a:spcAft>
              <a:buClr>
                <a:schemeClr val="dk1"/>
              </a:buClr>
              <a:buSzPts val="2100"/>
              <a:buFont typeface="Arial"/>
              <a:buAutoNum type="arabicPeriod"/>
            </a:pPr>
            <a:r>
              <a:rPr b="0" i="0" lang="en-US" sz="2100" u="none" cap="none" strike="noStrike">
                <a:solidFill>
                  <a:schemeClr val="dk1"/>
                </a:solidFill>
                <a:latin typeface="Calibri"/>
                <a:ea typeface="Calibri"/>
                <a:cs typeface="Calibri"/>
                <a:sym typeface="Calibri"/>
              </a:rPr>
              <a:t>How has this career evolved or changed over time?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628650" y="365126"/>
            <a:ext cx="78867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Step 1 </a:t>
            </a:r>
            <a:r>
              <a:rPr lang="en-US"/>
              <a:t>Alternate (Argumentative Paper)</a:t>
            </a:r>
            <a:endParaRPr/>
          </a:p>
        </p:txBody>
      </p:sp>
      <p:sp>
        <p:nvSpPr>
          <p:cNvPr id="109" name="Google Shape;109;p17"/>
          <p:cNvSpPr txBox="1"/>
          <p:nvPr>
            <p:ph idx="1" type="body"/>
          </p:nvPr>
        </p:nvSpPr>
        <p:spPr>
          <a:xfrm>
            <a:off x="628650" y="1825625"/>
            <a:ext cx="7886700" cy="4351200"/>
          </a:xfrm>
          <a:prstGeom prst="rect">
            <a:avLst/>
          </a:prstGeom>
          <a:noFill/>
          <a:ln>
            <a:noFill/>
          </a:ln>
        </p:spPr>
        <p:txBody>
          <a:bodyPr anchorCtr="0" anchor="t" bIns="45700" lIns="91425" spcFirstLastPara="1" rIns="91425" wrap="square" tIns="45700">
            <a:noAutofit/>
          </a:bodyPr>
          <a:lstStyle/>
          <a:p>
            <a:pPr indent="-283464" lvl="0" marL="365760" rtl="0" algn="l">
              <a:lnSpc>
                <a:spcPct val="100000"/>
              </a:lnSpc>
              <a:spcBef>
                <a:spcPts val="0"/>
              </a:spcBef>
              <a:spcAft>
                <a:spcPts val="0"/>
              </a:spcAft>
              <a:buClr>
                <a:srgbClr val="000000"/>
              </a:buClr>
              <a:buSzPts val="1100"/>
              <a:buFont typeface="Arial"/>
              <a:buNone/>
            </a:pPr>
            <a:r>
              <a:rPr lang="en-US" sz="3000"/>
              <a:t>Questions to Consider:</a:t>
            </a:r>
            <a:endParaRPr sz="3000"/>
          </a:p>
          <a:p>
            <a:pPr indent="-542290" lvl="0" marL="514350" rtl="0" algn="l">
              <a:lnSpc>
                <a:spcPct val="100000"/>
              </a:lnSpc>
              <a:spcBef>
                <a:spcPts val="600"/>
              </a:spcBef>
              <a:spcAft>
                <a:spcPts val="0"/>
              </a:spcAft>
              <a:buClr>
                <a:srgbClr val="3891A7"/>
              </a:buClr>
              <a:buSzPts val="3000"/>
              <a:buFont typeface="Calibri"/>
              <a:buAutoNum type="arabicPeriod"/>
            </a:pPr>
            <a:r>
              <a:rPr lang="en-US" sz="3000"/>
              <a:t>Is this topic controversial? What are the two sides.</a:t>
            </a:r>
            <a:endParaRPr sz="3000"/>
          </a:p>
          <a:p>
            <a:pPr indent="-542290" lvl="0" marL="514350" rtl="0" algn="l">
              <a:lnSpc>
                <a:spcPct val="100000"/>
              </a:lnSpc>
              <a:spcBef>
                <a:spcPts val="600"/>
              </a:spcBef>
              <a:spcAft>
                <a:spcPts val="0"/>
              </a:spcAft>
              <a:buClr>
                <a:srgbClr val="3891A7"/>
              </a:buClr>
              <a:buSzPts val="3000"/>
              <a:buFont typeface="Calibri"/>
              <a:buAutoNum type="arabicPeriod"/>
            </a:pPr>
            <a:r>
              <a:rPr lang="en-US" sz="3000"/>
              <a:t>Is this a popular topic? (Only popular with certain groups? Everyone?)</a:t>
            </a:r>
            <a:endParaRPr sz="3000"/>
          </a:p>
          <a:p>
            <a:pPr indent="-542290" lvl="0" marL="514350" rtl="0" algn="l">
              <a:lnSpc>
                <a:spcPct val="100000"/>
              </a:lnSpc>
              <a:spcBef>
                <a:spcPts val="600"/>
              </a:spcBef>
              <a:spcAft>
                <a:spcPts val="0"/>
              </a:spcAft>
              <a:buClr>
                <a:srgbClr val="3891A7"/>
              </a:buClr>
              <a:buSzPts val="3000"/>
              <a:buFont typeface="Calibri"/>
              <a:buAutoNum type="arabicPeriod"/>
            </a:pPr>
            <a:r>
              <a:rPr lang="en-US" sz="3000"/>
              <a:t>How has this topic impacted or influenced history, society, future?</a:t>
            </a:r>
            <a:endParaRPr sz="3000"/>
          </a:p>
          <a:p>
            <a:pPr indent="-542290" lvl="0" marL="514350" rtl="0" algn="l">
              <a:lnSpc>
                <a:spcPct val="100000"/>
              </a:lnSpc>
              <a:spcBef>
                <a:spcPts val="600"/>
              </a:spcBef>
              <a:spcAft>
                <a:spcPts val="0"/>
              </a:spcAft>
              <a:buClr>
                <a:srgbClr val="3891A7"/>
              </a:buClr>
              <a:buSzPts val="3000"/>
              <a:buFont typeface="Calibri"/>
              <a:buAutoNum type="arabicPeriod"/>
            </a:pPr>
            <a:r>
              <a:rPr lang="en-US" sz="3000"/>
              <a:t>How has this topic evolved or changed?</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Step 2: Brainstorm</a:t>
            </a:r>
            <a:endParaRPr/>
          </a:p>
        </p:txBody>
      </p:sp>
      <p:sp>
        <p:nvSpPr>
          <p:cNvPr id="115" name="Google Shape;115;p1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Brainstorm for everything you already know about your topic</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Once you have your chosen topic, make a list of everything you already know on the topic</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If you can’t list at least 5 pieces of information, you need to choose a new topic</a:t>
            </a:r>
            <a:endParaRPr/>
          </a:p>
          <a:p>
            <a:pPr indent="-171450" lvl="1" marL="514350" marR="0" rtl="0" algn="l">
              <a:lnSpc>
                <a:spcPct val="90000"/>
              </a:lnSpc>
              <a:spcBef>
                <a:spcPts val="375"/>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The reason being that you need to know a few things about your topic in order to begin your research and give it direction. </a:t>
            </a:r>
            <a:endParaRPr/>
          </a:p>
          <a:p>
            <a:pPr indent="-171450" lvl="0" marL="171450" marR="0" rtl="0" algn="l">
              <a:lnSpc>
                <a:spcPct val="90000"/>
              </a:lnSpc>
              <a:spcBef>
                <a:spcPts val="750"/>
              </a:spcBef>
              <a:spcAft>
                <a:spcPts val="0"/>
              </a:spcAft>
              <a:buClr>
                <a:schemeClr val="dk1"/>
              </a:buClr>
              <a:buSzPts val="2100"/>
              <a:buFont typeface="Arial"/>
              <a:buNone/>
            </a:pPr>
            <a:r>
              <a:t/>
            </a:r>
            <a:endParaRPr b="0" i="0" sz="21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What is a thesis statement?</a:t>
            </a:r>
            <a:endParaRPr/>
          </a:p>
        </p:txBody>
      </p:sp>
      <p:sp>
        <p:nvSpPr>
          <p:cNvPr id="121" name="Google Shape;121;p1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A thesis statement is the main idea of your paper. </a:t>
            </a:r>
            <a:endParaRPr/>
          </a:p>
        </p:txBody>
      </p:sp>
      <p:sp>
        <p:nvSpPr>
          <p:cNvPr id="122" name="Google Shape;122;p19"/>
          <p:cNvSpPr txBox="1"/>
          <p:nvPr/>
        </p:nvSpPr>
        <p:spPr>
          <a:xfrm>
            <a:off x="1219200" y="2192178"/>
            <a:ext cx="3886200" cy="4555093"/>
          </a:xfrm>
          <a:prstGeom prst="rect">
            <a:avLst/>
          </a:prstGeom>
          <a:noFill/>
          <a:ln>
            <a:noFill/>
          </a:ln>
        </p:spPr>
        <p:txBody>
          <a:bodyPr anchorCtr="0" anchor="t" bIns="45700" lIns="91425" spcFirstLastPara="1" rIns="91425" wrap="square" tIns="45700">
            <a:noAutofit/>
          </a:bodyPr>
          <a:lstStyle/>
          <a:p>
            <a:pPr indent="-6096" lvl="0" marL="82296" marR="0" rtl="0" algn="l">
              <a:lnSpc>
                <a:spcPct val="100000"/>
              </a:lnSpc>
              <a:spcBef>
                <a:spcPts val="0"/>
              </a:spcBef>
              <a:spcAft>
                <a:spcPts val="0"/>
              </a:spcAft>
              <a:buClr>
                <a:schemeClr val="dk1"/>
              </a:buClr>
              <a:buSzPts val="700"/>
              <a:buFont typeface="Calibri"/>
              <a:buNone/>
            </a:pPr>
            <a:r>
              <a:rPr b="1" i="0" lang="en-US" sz="2800" u="none" cap="none" strike="noStrike">
                <a:solidFill>
                  <a:schemeClr val="dk1"/>
                </a:solidFill>
                <a:latin typeface="Calibri"/>
                <a:ea typeface="Calibri"/>
                <a:cs typeface="Calibri"/>
                <a:sym typeface="Calibri"/>
              </a:rPr>
              <a:t>A thesis statement does the following:</a:t>
            </a:r>
            <a:endParaRPr/>
          </a:p>
          <a:p>
            <a:pPr indent="-291846" lvl="0" marL="368046"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Appears at the beginning of your paper (The last sentence in your first paragraph)</a:t>
            </a:r>
            <a:endParaRPr/>
          </a:p>
          <a:p>
            <a:pPr indent="-291846" lvl="0" marL="368046"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Is a complete sentence</a:t>
            </a:r>
            <a:endParaRPr/>
          </a:p>
          <a:p>
            <a:pPr indent="-291846" lvl="0" marL="368046"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Is specific</a:t>
            </a:r>
            <a:endParaRPr/>
          </a:p>
          <a:p>
            <a:pPr indent="-291846" lvl="0" marL="368046"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Can be supported with evidence</a:t>
            </a:r>
            <a:endParaRPr/>
          </a:p>
          <a:p>
            <a:pPr indent="-291846" lvl="0" marL="368046" marR="0" rtl="0" algn="l">
              <a:lnSpc>
                <a:spcPct val="100000"/>
              </a:lnSpc>
              <a:spcBef>
                <a:spcPts val="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Makes a claim </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3" name="Google Shape;123;p19"/>
          <p:cNvSpPr txBox="1"/>
          <p:nvPr/>
        </p:nvSpPr>
        <p:spPr>
          <a:xfrm>
            <a:off x="6019800" y="2438400"/>
            <a:ext cx="2667000" cy="406265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700"/>
              <a:buFont typeface="Calibri"/>
              <a:buNone/>
            </a:pPr>
            <a:r>
              <a:rPr b="1" i="0" lang="en-US" sz="2800" u="none" cap="none" strike="noStrike">
                <a:solidFill>
                  <a:schemeClr val="dk1"/>
                </a:solidFill>
                <a:latin typeface="Calibri"/>
                <a:ea typeface="Calibri"/>
                <a:cs typeface="Calibri"/>
                <a:sym typeface="Calibri"/>
              </a:rPr>
              <a:t>A thesis statement is not:</a:t>
            </a:r>
            <a:endParaRPr/>
          </a:p>
          <a:p>
            <a:pPr indent="-285750" lvl="0" marL="285750" marR="0" rtl="0" algn="l">
              <a:lnSpc>
                <a:spcPct val="100000"/>
              </a:lnSpc>
              <a:spcBef>
                <a:spcPts val="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A fragment</a:t>
            </a:r>
            <a:endParaRPr/>
          </a:p>
          <a:p>
            <a:pPr indent="-285750" lvl="0" marL="285750" marR="0" rtl="0" algn="l">
              <a:lnSpc>
                <a:spcPct val="100000"/>
              </a:lnSpc>
              <a:spcBef>
                <a:spcPts val="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A question</a:t>
            </a:r>
            <a:endParaRPr/>
          </a:p>
          <a:p>
            <a:pPr indent="-285750" lvl="0" marL="285750" marR="0" rtl="0" algn="l">
              <a:lnSpc>
                <a:spcPct val="100000"/>
              </a:lnSpc>
              <a:spcBef>
                <a:spcPts val="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Obviously true or a statement of fact</a:t>
            </a:r>
            <a:endParaRPr/>
          </a:p>
          <a:p>
            <a:pPr indent="-285750" lvl="0" marL="285750" marR="0" rtl="0" algn="l">
              <a:lnSpc>
                <a:spcPct val="100000"/>
              </a:lnSpc>
              <a:spcBef>
                <a:spcPts val="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Unable to be supported with research</a:t>
            </a:r>
            <a:endParaRPr/>
          </a:p>
          <a:p>
            <a:pPr indent="-285750" lvl="0" marL="285750" marR="0" rtl="0" algn="l">
              <a:lnSpc>
                <a:spcPct val="100000"/>
              </a:lnSpc>
              <a:spcBef>
                <a:spcPts val="0"/>
              </a:spcBef>
              <a:spcAft>
                <a:spcPts val="0"/>
              </a:spcAft>
              <a:buClr>
                <a:schemeClr val="dk1"/>
              </a:buClr>
              <a:buSzPts val="2000"/>
              <a:buFont typeface="Arial"/>
              <a:buChar char="•"/>
            </a:pPr>
            <a:r>
              <a:rPr b="0" i="0" lang="en-US" sz="2000" u="none" cap="none" strike="noStrike">
                <a:solidFill>
                  <a:schemeClr val="dk1"/>
                </a:solidFill>
                <a:latin typeface="Calibri"/>
                <a:ea typeface="Calibri"/>
                <a:cs typeface="Calibri"/>
                <a:sym typeface="Calibri"/>
              </a:rPr>
              <a:t>Overly broad</a:t>
            </a:r>
            <a:endParaRPr/>
          </a:p>
          <a:p>
            <a:pPr indent="-285750" lvl="0" marL="28575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0"/>
                                        </p:tgtEl>
                                        <p:attrNameLst>
                                          <p:attrName>style.visibility</p:attrName>
                                        </p:attrNameLst>
                                      </p:cBhvr>
                                      <p:to>
                                        <p:strVal val="visible"/>
                                      </p:to>
                                    </p:set>
                                    <p:anim calcmode="lin" valueType="num">
                                      <p:cBhvr additive="base">
                                        <p:cTn dur="500"/>
                                        <p:tgtEl>
                                          <p:spTgt spid="1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 calcmode="lin" valueType="num">
                                      <p:cBhvr additive="base">
                                        <p:cTn dur="500"/>
                                        <p:tgtEl>
                                          <p:spTgt spid="12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 calcmode="lin" valueType="num">
                                      <p:cBhvr additive="base">
                                        <p:cTn dur="500"/>
                                        <p:tgtEl>
                                          <p:spTgt spid="12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 calcmode="lin" valueType="num">
                                      <p:cBhvr additive="base">
                                        <p:cTn dur="500"/>
                                        <p:tgtEl>
                                          <p:spTgt spid="12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 calcmode="lin" valueType="num">
                                      <p:cBhvr additive="base">
                                        <p:cTn dur="500"/>
                                        <p:tgtEl>
                                          <p:spTgt spid="12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anim calcmode="lin" valueType="num">
                                      <p:cBhvr additive="base">
                                        <p:cTn dur="500"/>
                                        <p:tgtEl>
                                          <p:spTgt spid="12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4" st="4"/>
                                            </p:txEl>
                                          </p:spTgt>
                                        </p:tgtEl>
                                        <p:attrNameLst>
                                          <p:attrName>style.visibility</p:attrName>
                                        </p:attrNameLst>
                                      </p:cBhvr>
                                      <p:to>
                                        <p:strVal val="visible"/>
                                      </p:to>
                                    </p:set>
                                    <p:anim calcmode="lin" valueType="num">
                                      <p:cBhvr additive="base">
                                        <p:cTn dur="500"/>
                                        <p:tgtEl>
                                          <p:spTgt spid="122">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5" st="5"/>
                                            </p:txEl>
                                          </p:spTgt>
                                        </p:tgtEl>
                                        <p:attrNameLst>
                                          <p:attrName>style.visibility</p:attrName>
                                        </p:attrNameLst>
                                      </p:cBhvr>
                                      <p:to>
                                        <p:strVal val="visible"/>
                                      </p:to>
                                    </p:set>
                                    <p:anim calcmode="lin" valueType="num">
                                      <p:cBhvr additive="base">
                                        <p:cTn dur="500"/>
                                        <p:tgtEl>
                                          <p:spTgt spid="122">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6" st="6"/>
                                            </p:txEl>
                                          </p:spTgt>
                                        </p:tgtEl>
                                        <p:attrNameLst>
                                          <p:attrName>style.visibility</p:attrName>
                                        </p:attrNameLst>
                                      </p:cBhvr>
                                      <p:to>
                                        <p:strVal val="visible"/>
                                      </p:to>
                                    </p:set>
                                    <p:anim calcmode="lin" valueType="num">
                                      <p:cBhvr additive="base">
                                        <p:cTn dur="500"/>
                                        <p:tgtEl>
                                          <p:spTgt spid="122">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0" st="0"/>
                                            </p:txEl>
                                          </p:spTgt>
                                        </p:tgtEl>
                                        <p:attrNameLst>
                                          <p:attrName>style.visibility</p:attrName>
                                        </p:attrNameLst>
                                      </p:cBhvr>
                                      <p:to>
                                        <p:strVal val="visible"/>
                                      </p:to>
                                    </p:set>
                                    <p:anim calcmode="lin" valueType="num">
                                      <p:cBhvr additive="base">
                                        <p:cTn dur="500"/>
                                        <p:tgtEl>
                                          <p:spTgt spid="123">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1" st="1"/>
                                            </p:txEl>
                                          </p:spTgt>
                                        </p:tgtEl>
                                        <p:attrNameLst>
                                          <p:attrName>style.visibility</p:attrName>
                                        </p:attrNameLst>
                                      </p:cBhvr>
                                      <p:to>
                                        <p:strVal val="visible"/>
                                      </p:to>
                                    </p:set>
                                    <p:anim calcmode="lin" valueType="num">
                                      <p:cBhvr additive="base">
                                        <p:cTn dur="500"/>
                                        <p:tgtEl>
                                          <p:spTgt spid="123">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2" st="2"/>
                                            </p:txEl>
                                          </p:spTgt>
                                        </p:tgtEl>
                                        <p:attrNameLst>
                                          <p:attrName>style.visibility</p:attrName>
                                        </p:attrNameLst>
                                      </p:cBhvr>
                                      <p:to>
                                        <p:strVal val="visible"/>
                                      </p:to>
                                    </p:set>
                                    <p:anim calcmode="lin" valueType="num">
                                      <p:cBhvr additive="base">
                                        <p:cTn dur="500"/>
                                        <p:tgtEl>
                                          <p:spTgt spid="123">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3" st="3"/>
                                            </p:txEl>
                                          </p:spTgt>
                                        </p:tgtEl>
                                        <p:attrNameLst>
                                          <p:attrName>style.visibility</p:attrName>
                                        </p:attrNameLst>
                                      </p:cBhvr>
                                      <p:to>
                                        <p:strVal val="visible"/>
                                      </p:to>
                                    </p:set>
                                    <p:anim calcmode="lin" valueType="num">
                                      <p:cBhvr additive="base">
                                        <p:cTn dur="500"/>
                                        <p:tgtEl>
                                          <p:spTgt spid="123">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4" st="4"/>
                                            </p:txEl>
                                          </p:spTgt>
                                        </p:tgtEl>
                                        <p:attrNameLst>
                                          <p:attrName>style.visibility</p:attrName>
                                        </p:attrNameLst>
                                      </p:cBhvr>
                                      <p:to>
                                        <p:strVal val="visible"/>
                                      </p:to>
                                    </p:set>
                                    <p:anim calcmode="lin" valueType="num">
                                      <p:cBhvr additive="base">
                                        <p:cTn dur="500"/>
                                        <p:tgtEl>
                                          <p:spTgt spid="123">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5" st="5"/>
                                            </p:txEl>
                                          </p:spTgt>
                                        </p:tgtEl>
                                        <p:attrNameLst>
                                          <p:attrName>style.visibility</p:attrName>
                                        </p:attrNameLst>
                                      </p:cBhvr>
                                      <p:to>
                                        <p:strVal val="visible"/>
                                      </p:to>
                                    </p:set>
                                    <p:anim calcmode="lin" valueType="num">
                                      <p:cBhvr additive="base">
                                        <p:cTn dur="500"/>
                                        <p:tgtEl>
                                          <p:spTgt spid="123">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3">
                                            <p:txEl>
                                              <p:pRg end="6" st="6"/>
                                            </p:txEl>
                                          </p:spTgt>
                                        </p:tgtEl>
                                        <p:attrNameLst>
                                          <p:attrName>style.visibility</p:attrName>
                                        </p:attrNameLst>
                                      </p:cBhvr>
                                      <p:to>
                                        <p:strVal val="visible"/>
                                      </p:to>
                                    </p:set>
                                    <p:anim calcmode="lin" valueType="num">
                                      <p:cBhvr additive="base">
                                        <p:cTn dur="500"/>
                                        <p:tgtEl>
                                          <p:spTgt spid="123">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628650" y="365126"/>
            <a:ext cx="7886700" cy="1325700"/>
          </a:xfrm>
          <a:prstGeom prst="rect">
            <a:avLst/>
          </a:prstGeom>
          <a:noFill/>
          <a:ln>
            <a:noFill/>
          </a:ln>
        </p:spPr>
        <p:txBody>
          <a:bodyPr anchorCtr="0" anchor="ctr" bIns="91425" lIns="91425" spcFirstLastPara="1" rIns="91425" wrap="square" tIns="91425">
            <a:noAutofit/>
          </a:bodyPr>
          <a:lstStyle/>
          <a:p>
            <a:pPr indent="0" lvl="0" marL="0" rtl="0" algn="l">
              <a:lnSpc>
                <a:spcPct val="90000"/>
              </a:lnSpc>
              <a:spcBef>
                <a:spcPts val="0"/>
              </a:spcBef>
              <a:spcAft>
                <a:spcPts val="0"/>
              </a:spcAft>
              <a:buSzPts val="3300"/>
              <a:buNone/>
            </a:pPr>
            <a:r>
              <a:rPr lang="en-US"/>
              <a:t>The Expository Thesis</a:t>
            </a:r>
            <a:endParaRPr/>
          </a:p>
        </p:txBody>
      </p:sp>
      <p:sp>
        <p:nvSpPr>
          <p:cNvPr id="129" name="Google Shape;129;p20"/>
          <p:cNvSpPr txBox="1"/>
          <p:nvPr>
            <p:ph idx="1" type="body"/>
          </p:nvPr>
        </p:nvSpPr>
        <p:spPr>
          <a:xfrm>
            <a:off x="628650" y="1825625"/>
            <a:ext cx="7886700" cy="4351200"/>
          </a:xfrm>
          <a:prstGeom prst="rect">
            <a:avLst/>
          </a:prstGeom>
          <a:noFill/>
          <a:ln>
            <a:noFill/>
          </a:ln>
        </p:spPr>
        <p:txBody>
          <a:bodyPr anchorCtr="0" anchor="t" bIns="91425" lIns="91425" spcFirstLastPara="1" rIns="91425" wrap="square" tIns="91425">
            <a:noAutofit/>
          </a:bodyPr>
          <a:lstStyle/>
          <a:p>
            <a:pPr indent="-228600" lvl="0" marL="457200" rtl="0" algn="l">
              <a:lnSpc>
                <a:spcPct val="90000"/>
              </a:lnSpc>
              <a:spcBef>
                <a:spcPts val="0"/>
              </a:spcBef>
              <a:spcAft>
                <a:spcPts val="0"/>
              </a:spcAft>
              <a:buSzPts val="2100"/>
              <a:buChar char="•"/>
            </a:pPr>
            <a:r>
              <a:rPr lang="en-US"/>
              <a:t>You will be writing an expository (explanatory) research paper. </a:t>
            </a:r>
            <a:endParaRPr/>
          </a:p>
          <a:p>
            <a:pPr indent="-228600" lvl="0" marL="457200" rtl="0" algn="l">
              <a:lnSpc>
                <a:spcPct val="90000"/>
              </a:lnSpc>
              <a:spcBef>
                <a:spcPts val="0"/>
              </a:spcBef>
              <a:spcAft>
                <a:spcPts val="0"/>
              </a:spcAft>
              <a:buSzPts val="2100"/>
              <a:buChar char="•"/>
            </a:pPr>
            <a:r>
              <a:rPr lang="en-US"/>
              <a:t>This means that the paper will explain something to the audience, rather than making an argument or analyzing an issue. </a:t>
            </a:r>
            <a:endParaRPr/>
          </a:p>
        </p:txBody>
      </p:sp>
      <p:pic>
        <p:nvPicPr>
          <p:cNvPr id="130" name="Google Shape;130;p20"/>
          <p:cNvPicPr preferRelativeResize="0"/>
          <p:nvPr/>
        </p:nvPicPr>
        <p:blipFill rotWithShape="1">
          <a:blip r:embed="rId3">
            <a:alphaModFix/>
          </a:blip>
          <a:srcRect b="0" l="0" r="0" t="0"/>
          <a:stretch/>
        </p:blipFill>
        <p:spPr>
          <a:xfrm>
            <a:off x="2381775" y="3231525"/>
            <a:ext cx="4659751" cy="34948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825"/>
              <a:buFont typeface="Calibri"/>
              <a:buNone/>
            </a:pPr>
            <a:r>
              <a:rPr b="0" i="0" lang="en-US" sz="3300" u="none" cap="none" strike="noStrike">
                <a:solidFill>
                  <a:schemeClr val="dk1"/>
                </a:solidFill>
                <a:latin typeface="Calibri"/>
                <a:ea typeface="Calibri"/>
                <a:cs typeface="Calibri"/>
                <a:sym typeface="Calibri"/>
              </a:rPr>
              <a:t>Step 3: Create Your Thesis </a:t>
            </a:r>
            <a:endParaRPr/>
          </a:p>
        </p:txBody>
      </p:sp>
      <p:sp>
        <p:nvSpPr>
          <p:cNvPr id="136" name="Google Shape;136;p2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Pick the three most important components from your Brainstorming list</a:t>
            </a:r>
            <a:endParaRPr/>
          </a:p>
          <a:p>
            <a:pPr indent="-171450" lvl="1" marL="514350" marR="0" rtl="0" algn="l">
              <a:lnSpc>
                <a:spcPct val="90000"/>
              </a:lnSpc>
              <a:spcBef>
                <a:spcPts val="375"/>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These three things will be the supporting evidence for your thesis statement. </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Create your Thesis Statement</a:t>
            </a:r>
            <a:endParaRPr/>
          </a:p>
          <a:p>
            <a:pPr indent="-171450" lvl="0" marL="171450" marR="0" rtl="0" algn="l">
              <a:lnSpc>
                <a:spcPct val="90000"/>
              </a:lnSpc>
              <a:spcBef>
                <a:spcPts val="750"/>
              </a:spcBef>
              <a:spcAft>
                <a:spcPts val="0"/>
              </a:spcAft>
              <a:buClr>
                <a:schemeClr val="dk1"/>
              </a:buClr>
              <a:buSzPts val="2100"/>
              <a:buFont typeface="Arial"/>
              <a:buChar char="•"/>
            </a:pPr>
            <a:r>
              <a:rPr b="0" i="0" lang="en-US" sz="2100" u="none" cap="none" strike="noStrike">
                <a:solidFill>
                  <a:schemeClr val="dk1"/>
                </a:solidFill>
                <a:latin typeface="Calibri"/>
                <a:ea typeface="Calibri"/>
                <a:cs typeface="Calibri"/>
                <a:sym typeface="Calibri"/>
              </a:rPr>
              <a:t>You can follow one of the templates or create your own format.</a:t>
            </a:r>
            <a:endParaRPr/>
          </a:p>
          <a:p>
            <a:pPr indent="-171450" lvl="0" marL="171450" marR="0" rtl="0" algn="l">
              <a:lnSpc>
                <a:spcPct val="90000"/>
              </a:lnSpc>
              <a:spcBef>
                <a:spcPts val="750"/>
              </a:spcBef>
              <a:spcAft>
                <a:spcPts val="0"/>
              </a:spcAft>
              <a:buClr>
                <a:schemeClr val="dk1"/>
              </a:buClr>
              <a:buSzPts val="1500"/>
              <a:buFont typeface="Arial"/>
              <a:buNone/>
            </a:pPr>
            <a:r>
              <a:t/>
            </a:r>
            <a:endParaRPr b="0" i="0" sz="1500" u="none" cap="none" strike="noStrike">
              <a:solidFill>
                <a:schemeClr val="dk1"/>
              </a:solidFill>
              <a:latin typeface="Calibri"/>
              <a:ea typeface="Calibri"/>
              <a:cs typeface="Calibri"/>
              <a:sym typeface="Calibri"/>
            </a:endParaRPr>
          </a:p>
          <a:p>
            <a:pPr indent="-171450" lvl="0" marL="171450" marR="0" rtl="0" algn="l">
              <a:lnSpc>
                <a:spcPct val="90000"/>
              </a:lnSpc>
              <a:spcBef>
                <a:spcPts val="750"/>
              </a:spcBef>
              <a:spcAft>
                <a:spcPts val="0"/>
              </a:spcAft>
              <a:buClr>
                <a:schemeClr val="dk1"/>
              </a:buClr>
              <a:buSzPts val="500"/>
              <a:buFont typeface="Arial"/>
              <a:buNone/>
            </a:pPr>
            <a:r>
              <a:t/>
            </a:r>
            <a:endParaRPr sz="20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